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42">
          <p15:clr>
            <a:srgbClr val="A4A3A4"/>
          </p15:clr>
        </p15:guide>
        <p15:guide id="2" pos="43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6FC08D6-C9C2-42A2-B82D-C2457E96F2A6}">
  <a:tblStyle styleId="{26FC08D6-C9C2-42A2-B82D-C2457E96F2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042" orient="horz"/>
        <p:guide pos="433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54b71f97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54b71f97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9724ed35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9724ed35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9724ed35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9724ed35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9724ed3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9724ed3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Is the malware known to hide itself? </a:t>
            </a:r>
            <a:br>
              <a:rPr lang="en" sz="1200"/>
            </a:br>
            <a:r>
              <a:rPr lang="en" sz="1200">
                <a:solidFill>
                  <a:schemeClr val="dk1"/>
                </a:solidFill>
              </a:rPr>
              <a:t>(E.g., if it runs in-memory as opposed to from disk, it's hard to spot because AV can't catch it; sometimes source code is obfuscated or packed so it can't be as easily disassembled; etc.)</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br>
              <a:rPr lang="en" sz="1400">
                <a:solidFill>
                  <a:schemeClr val="dk1"/>
                </a:solidFill>
              </a:rPr>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9724ed35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9724ed35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9724ed35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9724ed35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Which OS/software versions are affected? (I.e., do we need to patch all our Windows systems? All our *nix systems? Only the FreeBSD ones? Only Macs? etc.)</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For severity and timelines (E.g.if your malware only affects Dell machines made before 2000, you probably don't need to patch. If it only affects older Windows 7 machines, you definitely should patch (or upgrade), but your data servers aren't running Windows 8, so it's "medium" priority. If it affects all Red Hat Linux machines in existent, like the new Mutagen Astronomy, do it tomorrow.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9724ed35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9724ed35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Quarantine: </a:t>
            </a:r>
            <a:br>
              <a:rPr lang="en" sz="1200"/>
            </a:br>
            <a:r>
              <a:rPr lang="en" sz="1200">
                <a:solidFill>
                  <a:schemeClr val="dk1"/>
                </a:solidFill>
              </a:rPr>
              <a:t> - E.g., "Turn off your Internet connections; backup your personal data to an external hard drive; if applicable, use _X_ or _Y_ tool to remove the malware; do these things to verify it's removed; etc.", this isn't hard to come up with</a:t>
            </a:r>
            <a:br>
              <a:rPr lang="en" sz="1200">
                <a:solidFill>
                  <a:schemeClr val="dk1"/>
                </a:solidFill>
              </a:rPr>
            </a:br>
            <a:endParaRPr sz="1200">
              <a:solidFill>
                <a:schemeClr val="dk1"/>
              </a:solidFill>
            </a:endParaRPr>
          </a:p>
          <a:p>
            <a:pPr indent="0" lvl="0" marL="0" rtl="0" algn="l">
              <a:spcBef>
                <a:spcPts val="0"/>
              </a:spcBef>
              <a:spcAft>
                <a:spcPts val="0"/>
              </a:spcAft>
              <a:buNone/>
            </a:pPr>
            <a:r>
              <a:rPr lang="en" sz="1200">
                <a:solidFill>
                  <a:schemeClr val="dk1"/>
                </a:solidFill>
              </a:rPr>
              <a:t>Escalation: </a:t>
            </a:r>
            <a:endParaRPr sz="1200">
              <a:solidFill>
                <a:schemeClr val="dk1"/>
              </a:solidFill>
            </a:endParaRPr>
          </a:p>
          <a:p>
            <a:pPr indent="0" lvl="0" marL="0" rtl="0" algn="l">
              <a:spcBef>
                <a:spcPts val="0"/>
              </a:spcBef>
              <a:spcAft>
                <a:spcPts val="0"/>
              </a:spcAft>
              <a:buNone/>
            </a:pPr>
            <a:r>
              <a:rPr lang="en" sz="1200">
                <a:solidFill>
                  <a:schemeClr val="dk1"/>
                </a:solidFill>
              </a:rPr>
              <a:t>- E.g. "Follow the steps in *Quarantine*, then report your IP Address and Browser History to your SecOps team,etc.” </a:t>
            </a:r>
            <a:br>
              <a:rPr lang="en" sz="1200">
                <a:solidFill>
                  <a:schemeClr val="dk1"/>
                </a:solidFill>
              </a:rPr>
            </a:b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54b71f97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54b71f97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54b71f97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54b71f97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54b71f97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54b71f97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54b71f97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54b71f97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54b71f97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54b71f97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54b71f97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54b71f97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54b71f97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54b71f97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54b71f97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54b71f97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54b71f97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54b71f97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54b71f97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54b71f97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53a8cb0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53a8cb0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54b71f97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54b71f97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54b71f97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54b71f97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5497cc35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5497cc35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9724ed35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9724ed35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54b71f97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54b71f97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1-2 minutes to summarize each malware on the list.</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ybersecurity Title and Subtitle " type="title">
  <p:cSld name="TITLE">
    <p:spTree>
      <p:nvGrpSpPr>
        <p:cNvPr id="7" name="Shape 7"/>
        <p:cNvGrpSpPr/>
        <p:nvPr/>
      </p:nvGrpSpPr>
      <p:grpSpPr>
        <a:xfrm>
          <a:off x="0" y="0"/>
          <a:ext cx="0" cy="0"/>
          <a:chOff x="0" y="0"/>
          <a:chExt cx="0" cy="0"/>
        </a:xfrm>
      </p:grpSpPr>
      <p:sp>
        <p:nvSpPr>
          <p:cNvPr id="8" name="Google Shape;8;p2"/>
          <p:cNvSpPr/>
          <p:nvPr/>
        </p:nvSpPr>
        <p:spPr>
          <a:xfrm>
            <a:off x="265300" y="3091575"/>
            <a:ext cx="8567100" cy="1754400"/>
          </a:xfrm>
          <a:prstGeom prst="rect">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2"/>
          <p:cNvSpPr txBox="1"/>
          <p:nvPr>
            <p:ph idx="1" type="subTitle"/>
          </p:nvPr>
        </p:nvSpPr>
        <p:spPr>
          <a:xfrm>
            <a:off x="886968" y="3642360"/>
            <a:ext cx="7648500" cy="6042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2800"/>
              <a:buNone/>
              <a:defRPr b="1" sz="2800">
                <a:solidFill>
                  <a:srgbClr val="FFFFF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 name="Google Shape;10;p2"/>
          <p:cNvSpPr txBox="1"/>
          <p:nvPr>
            <p:ph type="title"/>
          </p:nvPr>
        </p:nvSpPr>
        <p:spPr>
          <a:xfrm>
            <a:off x="886968" y="4087450"/>
            <a:ext cx="7179000" cy="47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2000">
                <a:solidFill>
                  <a:srgbClr val="28C8E5"/>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1" name="Google Shape;11;p2"/>
          <p:cNvSpPr txBox="1"/>
          <p:nvPr>
            <p:ph idx="2" type="title"/>
          </p:nvPr>
        </p:nvSpPr>
        <p:spPr>
          <a:xfrm>
            <a:off x="886981" y="3313175"/>
            <a:ext cx="6974700" cy="415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solidFill>
                  <a:srgbClr val="28C8E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 name="Google Shape;12;p2"/>
          <p:cNvPicPr preferRelativeResize="0"/>
          <p:nvPr/>
        </p:nvPicPr>
        <p:blipFill>
          <a:blip r:embed="rId2">
            <a:alphaModFix/>
          </a:blip>
          <a:stretch>
            <a:fillRect/>
          </a:stretch>
        </p:blipFill>
        <p:spPr>
          <a:xfrm>
            <a:off x="869525" y="100800"/>
            <a:ext cx="2857500" cy="2857500"/>
          </a:xfrm>
          <a:prstGeom prst="rect">
            <a:avLst/>
          </a:prstGeom>
          <a:noFill/>
          <a:ln>
            <a:noFill/>
          </a:ln>
        </p:spPr>
      </p:pic>
      <p:sp>
        <p:nvSpPr>
          <p:cNvPr id="13" name="Google Shape;13;p2"/>
          <p:cNvSpPr txBox="1"/>
          <p:nvPr/>
        </p:nvSpPr>
        <p:spPr>
          <a:xfrm>
            <a:off x="3871050" y="1231350"/>
            <a:ext cx="3738600" cy="547200"/>
          </a:xfrm>
          <a:prstGeom prst="rect">
            <a:avLst/>
          </a:prstGeom>
          <a:no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3800">
                <a:solidFill>
                  <a:srgbClr val="333333"/>
                </a:solidFill>
              </a:rPr>
              <a:t>Cybersecurity</a:t>
            </a:r>
            <a:endParaRPr sz="3800">
              <a:solidFill>
                <a:srgbClr val="333333"/>
              </a:solidFill>
            </a:endParaRPr>
          </a:p>
        </p:txBody>
      </p:sp>
      <p:sp>
        <p:nvSpPr>
          <p:cNvPr id="14" name="Google Shape;14;p2"/>
          <p:cNvSpPr/>
          <p:nvPr/>
        </p:nvSpPr>
        <p:spPr>
          <a:xfrm>
            <a:off x="4009508" y="1778550"/>
            <a:ext cx="2926200" cy="561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3">
  <p:cSld name="CUSTOM_2_4">
    <p:spTree>
      <p:nvGrpSpPr>
        <p:cNvPr id="44" name="Shape 44"/>
        <p:cNvGrpSpPr/>
        <p:nvPr/>
      </p:nvGrpSpPr>
      <p:grpSpPr>
        <a:xfrm>
          <a:off x="0" y="0"/>
          <a:ext cx="0" cy="0"/>
          <a:chOff x="0" y="0"/>
          <a:chExt cx="0" cy="0"/>
        </a:xfrm>
      </p:grpSpPr>
      <p:sp>
        <p:nvSpPr>
          <p:cNvPr id="45" name="Google Shape;45;p11"/>
          <p:cNvSpPr/>
          <p:nvPr/>
        </p:nvSpPr>
        <p:spPr>
          <a:xfrm>
            <a:off x="464400" y="883250"/>
            <a:ext cx="6400800" cy="3602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type="title"/>
          </p:nvPr>
        </p:nvSpPr>
        <p:spPr>
          <a:xfrm>
            <a:off x="356616" y="173736"/>
            <a:ext cx="79239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 name="Google Shape;47;p11"/>
          <p:cNvSpPr txBox="1"/>
          <p:nvPr>
            <p:ph idx="1" type="subTitle"/>
          </p:nvPr>
        </p:nvSpPr>
        <p:spPr>
          <a:xfrm>
            <a:off x="6895525" y="779075"/>
            <a:ext cx="2167800" cy="3708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 name="Google Shape;48;p11"/>
          <p:cNvSpPr/>
          <p:nvPr/>
        </p:nvSpPr>
        <p:spPr>
          <a:xfrm>
            <a:off x="273775" y="695525"/>
            <a:ext cx="8596200" cy="561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idx="2" type="subTitle"/>
          </p:nvPr>
        </p:nvSpPr>
        <p:spPr>
          <a:xfrm>
            <a:off x="356625" y="4487375"/>
            <a:ext cx="4404900" cy="432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p:cSld name="CUSTOM_2_3">
    <p:spTree>
      <p:nvGrpSpPr>
        <p:cNvPr id="50" name="Shape 50"/>
        <p:cNvGrpSpPr/>
        <p:nvPr/>
      </p:nvGrpSpPr>
      <p:grpSpPr>
        <a:xfrm>
          <a:off x="0" y="0"/>
          <a:ext cx="0" cy="0"/>
          <a:chOff x="0" y="0"/>
          <a:chExt cx="0" cy="0"/>
        </a:xfrm>
      </p:grpSpPr>
      <p:sp>
        <p:nvSpPr>
          <p:cNvPr id="51" name="Google Shape;51;p12"/>
          <p:cNvSpPr/>
          <p:nvPr/>
        </p:nvSpPr>
        <p:spPr>
          <a:xfrm>
            <a:off x="273900" y="274200"/>
            <a:ext cx="8596200" cy="45951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2"/>
          <p:cNvPicPr preferRelativeResize="0"/>
          <p:nvPr/>
        </p:nvPicPr>
        <p:blipFill rotWithShape="1">
          <a:blip r:embed="rId2">
            <a:alphaModFix/>
          </a:blip>
          <a:srcRect b="0" l="0" r="0" t="0"/>
          <a:stretch/>
        </p:blipFill>
        <p:spPr>
          <a:xfrm>
            <a:off x="0" y="0"/>
            <a:ext cx="9143995" cy="5143500"/>
          </a:xfrm>
          <a:prstGeom prst="rect">
            <a:avLst/>
          </a:prstGeom>
          <a:noFill/>
          <a:ln>
            <a:noFill/>
          </a:ln>
        </p:spPr>
      </p:pic>
      <p:sp>
        <p:nvSpPr>
          <p:cNvPr id="53" name="Google Shape;53;p12"/>
          <p:cNvSpPr txBox="1"/>
          <p:nvPr>
            <p:ph type="title"/>
          </p:nvPr>
        </p:nvSpPr>
        <p:spPr>
          <a:xfrm>
            <a:off x="356616" y="173736"/>
            <a:ext cx="79239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73">
          <p15:clr>
            <a:srgbClr val="F9AD4C"/>
          </p15:clr>
        </p15:guide>
        <p15:guide id="2" pos="5587">
          <p15:clr>
            <a:srgbClr val="F9AD4C"/>
          </p15:clr>
        </p15:guide>
        <p15:guide id="3" orient="horz" pos="173">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p:cSld name="CUSTOM_2_3_1">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2">
            <a:alphaModFix/>
          </a:blip>
          <a:srcRect b="0" l="0" r="0" t="0"/>
          <a:stretch/>
        </p:blipFill>
        <p:spPr>
          <a:xfrm>
            <a:off x="0" y="0"/>
            <a:ext cx="9143995" cy="5143500"/>
          </a:xfrm>
          <a:prstGeom prst="rect">
            <a:avLst/>
          </a:prstGeom>
          <a:noFill/>
          <a:ln>
            <a:noFill/>
          </a:ln>
        </p:spPr>
      </p:pic>
      <p:sp>
        <p:nvSpPr>
          <p:cNvPr id="56" name="Google Shape;56;p13"/>
          <p:cNvSpPr txBox="1"/>
          <p:nvPr>
            <p:ph type="title"/>
          </p:nvPr>
        </p:nvSpPr>
        <p:spPr>
          <a:xfrm>
            <a:off x="1129899" y="3045950"/>
            <a:ext cx="2091300" cy="139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1">
  <p:cSld name="CUSTOM_2_3_1_1">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b="0" l="0" r="0" t="0"/>
          <a:stretch/>
        </p:blipFill>
        <p:spPr>
          <a:xfrm>
            <a:off x="0" y="0"/>
            <a:ext cx="9143995" cy="5143500"/>
          </a:xfrm>
          <a:prstGeom prst="rect">
            <a:avLst/>
          </a:prstGeom>
          <a:noFill/>
          <a:ln>
            <a:noFill/>
          </a:ln>
        </p:spPr>
      </p:pic>
      <p:sp>
        <p:nvSpPr>
          <p:cNvPr id="59" name="Google Shape;59;p14"/>
          <p:cNvSpPr txBox="1"/>
          <p:nvPr>
            <p:ph type="title"/>
          </p:nvPr>
        </p:nvSpPr>
        <p:spPr>
          <a:xfrm>
            <a:off x="356616" y="173736"/>
            <a:ext cx="79239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2">
  <p:cSld name="CUSTOM_2_3_2">
    <p:spTree>
      <p:nvGrpSpPr>
        <p:cNvPr id="60"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b="0" l="0" r="0" t="0"/>
          <a:stretch/>
        </p:blipFill>
        <p:spPr>
          <a:xfrm>
            <a:off x="0" y="0"/>
            <a:ext cx="9143995" cy="5143500"/>
          </a:xfrm>
          <a:prstGeom prst="rect">
            <a:avLst/>
          </a:prstGeom>
          <a:noFill/>
          <a:ln>
            <a:noFill/>
          </a:ln>
        </p:spPr>
      </p:pic>
      <p:sp>
        <p:nvSpPr>
          <p:cNvPr id="62" name="Google Shape;62;p15"/>
          <p:cNvSpPr txBox="1"/>
          <p:nvPr>
            <p:ph type="title"/>
          </p:nvPr>
        </p:nvSpPr>
        <p:spPr>
          <a:xfrm>
            <a:off x="356616" y="173736"/>
            <a:ext cx="79239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1 1">
  <p:cSld name="CUSTOM_2_3_1_1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0" l="0" r="0" t="0"/>
          <a:stretch/>
        </p:blipFill>
        <p:spPr>
          <a:xfrm>
            <a:off x="0" y="0"/>
            <a:ext cx="9143995" cy="5143500"/>
          </a:xfrm>
          <a:prstGeom prst="rect">
            <a:avLst/>
          </a:prstGeom>
          <a:noFill/>
          <a:ln>
            <a:noFill/>
          </a:ln>
        </p:spPr>
      </p:pic>
      <p:sp>
        <p:nvSpPr>
          <p:cNvPr id="65" name="Google Shape;65;p16"/>
          <p:cNvSpPr txBox="1"/>
          <p:nvPr>
            <p:ph type="title"/>
          </p:nvPr>
        </p:nvSpPr>
        <p:spPr>
          <a:xfrm>
            <a:off x="356616" y="173736"/>
            <a:ext cx="79239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1 1 1">
  <p:cSld name="CUSTOM_2_3_1_1_1_1">
    <p:spTree>
      <p:nvGrpSpPr>
        <p:cNvPr id="66" name="Shape 66"/>
        <p:cNvGrpSpPr/>
        <p:nvPr/>
      </p:nvGrpSpPr>
      <p:grpSpPr>
        <a:xfrm>
          <a:off x="0" y="0"/>
          <a:ext cx="0" cy="0"/>
          <a:chOff x="0" y="0"/>
          <a:chExt cx="0" cy="0"/>
        </a:xfrm>
      </p:grpSpPr>
      <p:pic>
        <p:nvPicPr>
          <p:cNvPr id="67" name="Google Shape;67;p17"/>
          <p:cNvPicPr preferRelativeResize="0"/>
          <p:nvPr/>
        </p:nvPicPr>
        <p:blipFill rotWithShape="1">
          <a:blip r:embed="rId2">
            <a:alphaModFix/>
          </a:blip>
          <a:srcRect b="0" l="0" r="0" t="0"/>
          <a:stretch/>
        </p:blipFill>
        <p:spPr>
          <a:xfrm>
            <a:off x="0" y="0"/>
            <a:ext cx="9143995" cy="5143500"/>
          </a:xfrm>
          <a:prstGeom prst="rect">
            <a:avLst/>
          </a:prstGeom>
          <a:noFill/>
          <a:ln>
            <a:noFill/>
          </a:ln>
        </p:spPr>
      </p:pic>
      <p:sp>
        <p:nvSpPr>
          <p:cNvPr id="68" name="Google Shape;68;p17"/>
          <p:cNvSpPr txBox="1"/>
          <p:nvPr>
            <p:ph type="title"/>
          </p:nvPr>
        </p:nvSpPr>
        <p:spPr>
          <a:xfrm>
            <a:off x="356616" y="173736"/>
            <a:ext cx="79239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2">
  <p:cSld name="CUSTOM_2_3_1_2">
    <p:spTree>
      <p:nvGrpSpPr>
        <p:cNvPr id="69" name="Shape 69"/>
        <p:cNvGrpSpPr/>
        <p:nvPr/>
      </p:nvGrpSpPr>
      <p:grpSpPr>
        <a:xfrm>
          <a:off x="0" y="0"/>
          <a:ext cx="0" cy="0"/>
          <a:chOff x="0" y="0"/>
          <a:chExt cx="0" cy="0"/>
        </a:xfrm>
      </p:grpSpPr>
      <p:pic>
        <p:nvPicPr>
          <p:cNvPr id="70" name="Google Shape;70;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71" name="Google Shape;71;p18"/>
          <p:cNvSpPr txBox="1"/>
          <p:nvPr>
            <p:ph type="title"/>
          </p:nvPr>
        </p:nvSpPr>
        <p:spPr>
          <a:xfrm>
            <a:off x="356616" y="173736"/>
            <a:ext cx="79239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1 1 1 1">
  <p:cSld name="CUSTOM_2_3_1_1_1_1_1">
    <p:spTree>
      <p:nvGrpSpPr>
        <p:cNvPr id="72" name="Shape 72"/>
        <p:cNvGrpSpPr/>
        <p:nvPr/>
      </p:nvGrpSpPr>
      <p:grpSpPr>
        <a:xfrm>
          <a:off x="0" y="0"/>
          <a:ext cx="0" cy="0"/>
          <a:chOff x="0" y="0"/>
          <a:chExt cx="0" cy="0"/>
        </a:xfrm>
      </p:grpSpPr>
      <p:pic>
        <p:nvPicPr>
          <p:cNvPr id="73" name="Google Shape;73;p19"/>
          <p:cNvPicPr preferRelativeResize="0"/>
          <p:nvPr/>
        </p:nvPicPr>
        <p:blipFill rotWithShape="1">
          <a:blip r:embed="rId2">
            <a:alphaModFix/>
          </a:blip>
          <a:srcRect b="0" l="0" r="0" t="0"/>
          <a:stretch/>
        </p:blipFill>
        <p:spPr>
          <a:xfrm>
            <a:off x="0" y="0"/>
            <a:ext cx="9143995" cy="5143500"/>
          </a:xfrm>
          <a:prstGeom prst="rect">
            <a:avLst/>
          </a:prstGeom>
          <a:noFill/>
          <a:ln>
            <a:noFill/>
          </a:ln>
        </p:spPr>
      </p:pic>
      <p:sp>
        <p:nvSpPr>
          <p:cNvPr id="74" name="Google Shape;74;p19"/>
          <p:cNvSpPr txBox="1"/>
          <p:nvPr>
            <p:ph type="title"/>
          </p:nvPr>
        </p:nvSpPr>
        <p:spPr>
          <a:xfrm>
            <a:off x="356616" y="173736"/>
            <a:ext cx="7923900" cy="364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1 1 1 1 1">
  <p:cSld name="CUSTOM_2_3_1_1_1_1_1_1">
    <p:spTree>
      <p:nvGrpSpPr>
        <p:cNvPr id="75" name="Shape 75"/>
        <p:cNvGrpSpPr/>
        <p:nvPr/>
      </p:nvGrpSpPr>
      <p:grpSpPr>
        <a:xfrm>
          <a:off x="0" y="0"/>
          <a:ext cx="0" cy="0"/>
          <a:chOff x="0" y="0"/>
          <a:chExt cx="0" cy="0"/>
        </a:xfrm>
      </p:grpSpPr>
      <p:pic>
        <p:nvPicPr>
          <p:cNvPr id="76" name="Google Shape;76;p20"/>
          <p:cNvPicPr preferRelativeResize="0"/>
          <p:nvPr/>
        </p:nvPicPr>
        <p:blipFill rotWithShape="1">
          <a:blip r:embed="rId2">
            <a:alphaModFix/>
          </a:blip>
          <a:srcRect b="0" l="0" r="0" t="0"/>
          <a:stretch/>
        </p:blipFill>
        <p:spPr>
          <a:xfrm>
            <a:off x="0" y="0"/>
            <a:ext cx="9143995" cy="5143500"/>
          </a:xfrm>
          <a:prstGeom prst="rect">
            <a:avLst/>
          </a:prstGeom>
          <a:noFill/>
          <a:ln>
            <a:noFill/>
          </a:ln>
        </p:spPr>
      </p:pic>
      <p:sp>
        <p:nvSpPr>
          <p:cNvPr id="77" name="Google Shape;77;p20"/>
          <p:cNvSpPr txBox="1"/>
          <p:nvPr>
            <p:ph type="title"/>
          </p:nvPr>
        </p:nvSpPr>
        <p:spPr>
          <a:xfrm>
            <a:off x="356626" y="173725"/>
            <a:ext cx="8595600" cy="364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8">
  <p:cSld name="CUSTOM_15">
    <p:spTree>
      <p:nvGrpSpPr>
        <p:cNvPr id="15" name="Shape 15"/>
        <p:cNvGrpSpPr/>
        <p:nvPr/>
      </p:nvGrpSpPr>
      <p:grpSpPr>
        <a:xfrm>
          <a:off x="0" y="0"/>
          <a:ext cx="0" cy="0"/>
          <a:chOff x="0" y="0"/>
          <a:chExt cx="0" cy="0"/>
        </a:xfrm>
      </p:grpSpPr>
      <p:sp>
        <p:nvSpPr>
          <p:cNvPr id="16" name="Google Shape;16;p3"/>
          <p:cNvSpPr/>
          <p:nvPr/>
        </p:nvSpPr>
        <p:spPr>
          <a:xfrm>
            <a:off x="273900" y="274200"/>
            <a:ext cx="8596200" cy="45951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2150" y="2088475"/>
            <a:ext cx="8490300" cy="7923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b="1" sz="3600">
                <a:solidFill>
                  <a:srgbClr val="FFFFFF"/>
                </a:solidFill>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Tree>
  </p:cSld>
  <p:clrMapOvr>
    <a:masterClrMapping/>
  </p:clrMapOvr>
  <p:extLst>
    <p:ext uri="{DCECCB84-F9BA-43D5-87BE-67443E8EF086}">
      <p15:sldGuideLst>
        <p15:guide id="1" pos="172">
          <p15:clr>
            <a:srgbClr val="F9AD4C"/>
          </p15:clr>
        </p15:guide>
        <p15:guide id="2" orient="horz" pos="173">
          <p15:clr>
            <a:srgbClr val="F9AD4C"/>
          </p15:clr>
        </p15:guide>
        <p15:guide id="3" pos="2880">
          <p15:clr>
            <a:srgbClr val="F9AD4C"/>
          </p15:clr>
        </p15:guide>
        <p15:guide id="4" pos="5587">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1 1 1 1 2">
  <p:cSld name="CUSTOM_2_3_1_1_1_1_1_2">
    <p:spTree>
      <p:nvGrpSpPr>
        <p:cNvPr id="78" name="Shape 78"/>
        <p:cNvGrpSpPr/>
        <p:nvPr/>
      </p:nvGrpSpPr>
      <p:grpSpPr>
        <a:xfrm>
          <a:off x="0" y="0"/>
          <a:ext cx="0" cy="0"/>
          <a:chOff x="0" y="0"/>
          <a:chExt cx="0" cy="0"/>
        </a:xfrm>
      </p:grpSpPr>
      <p:sp>
        <p:nvSpPr>
          <p:cNvPr id="79" name="Google Shape;79;p21"/>
          <p:cNvSpPr/>
          <p:nvPr/>
        </p:nvSpPr>
        <p:spPr>
          <a:xfrm>
            <a:off x="273775" y="274200"/>
            <a:ext cx="8596200" cy="4595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1"/>
          <p:cNvSpPr/>
          <p:nvPr/>
        </p:nvSpPr>
        <p:spPr>
          <a:xfrm>
            <a:off x="273900" y="3807100"/>
            <a:ext cx="8596200" cy="10620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21"/>
          <p:cNvPicPr preferRelativeResize="0"/>
          <p:nvPr/>
        </p:nvPicPr>
        <p:blipFill>
          <a:blip r:embed="rId2">
            <a:alphaModFix/>
          </a:blip>
          <a:stretch>
            <a:fillRect/>
          </a:stretch>
        </p:blipFill>
        <p:spPr>
          <a:xfrm>
            <a:off x="776925" y="1263613"/>
            <a:ext cx="1828799" cy="2004365"/>
          </a:xfrm>
          <a:prstGeom prst="rect">
            <a:avLst/>
          </a:prstGeom>
          <a:noFill/>
          <a:ln>
            <a:noFill/>
          </a:ln>
        </p:spPr>
      </p:pic>
      <p:sp>
        <p:nvSpPr>
          <p:cNvPr id="82" name="Google Shape;82;p21"/>
          <p:cNvSpPr txBox="1"/>
          <p:nvPr/>
        </p:nvSpPr>
        <p:spPr>
          <a:xfrm>
            <a:off x="3654250" y="4078548"/>
            <a:ext cx="4270800" cy="29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t>SUGGESTED TIME:</a:t>
            </a:r>
            <a:endParaRPr b="1"/>
          </a:p>
        </p:txBody>
      </p:sp>
      <p:sp>
        <p:nvSpPr>
          <p:cNvPr id="83" name="Google Shape;83;p21"/>
          <p:cNvSpPr txBox="1"/>
          <p:nvPr>
            <p:ph idx="1" type="subTitle"/>
          </p:nvPr>
        </p:nvSpPr>
        <p:spPr>
          <a:xfrm>
            <a:off x="2985850" y="1234705"/>
            <a:ext cx="4939200" cy="1735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24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84" name="Google Shape;84;p21"/>
          <p:cNvSpPr txBox="1"/>
          <p:nvPr>
            <p:ph idx="2" type="subTitle"/>
          </p:nvPr>
        </p:nvSpPr>
        <p:spPr>
          <a:xfrm>
            <a:off x="3168550" y="4270475"/>
            <a:ext cx="4756500" cy="5232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 name="Google Shape;85;p21"/>
          <p:cNvPicPr preferRelativeResize="0"/>
          <p:nvPr/>
        </p:nvPicPr>
        <p:blipFill>
          <a:blip r:embed="rId3">
            <a:alphaModFix/>
          </a:blip>
          <a:stretch>
            <a:fillRect/>
          </a:stretch>
        </p:blipFill>
        <p:spPr>
          <a:xfrm>
            <a:off x="7990985" y="3911375"/>
            <a:ext cx="640079" cy="85344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1 1 1 1 1 1">
  <p:cSld name="CUSTOM_2_3_1_1_1_1_1_1_1">
    <p:spTree>
      <p:nvGrpSpPr>
        <p:cNvPr id="86" name="Shape 86"/>
        <p:cNvGrpSpPr/>
        <p:nvPr/>
      </p:nvGrpSpPr>
      <p:grpSpPr>
        <a:xfrm>
          <a:off x="0" y="0"/>
          <a:ext cx="0" cy="0"/>
          <a:chOff x="0" y="0"/>
          <a:chExt cx="0" cy="0"/>
        </a:xfrm>
      </p:grpSpPr>
      <p:pic>
        <p:nvPicPr>
          <p:cNvPr id="87" name="Google Shape;87;p22"/>
          <p:cNvPicPr preferRelativeResize="0"/>
          <p:nvPr/>
        </p:nvPicPr>
        <p:blipFill rotWithShape="1">
          <a:blip r:embed="rId2">
            <a:alphaModFix/>
          </a:blip>
          <a:srcRect b="0" l="0" r="0" t="0"/>
          <a:stretch/>
        </p:blipFill>
        <p:spPr>
          <a:xfrm>
            <a:off x="-381000" y="152400"/>
            <a:ext cx="9143995" cy="5143500"/>
          </a:xfrm>
          <a:prstGeom prst="rect">
            <a:avLst/>
          </a:prstGeom>
          <a:noFill/>
          <a:ln>
            <a:noFill/>
          </a:ln>
        </p:spPr>
      </p:pic>
      <p:sp>
        <p:nvSpPr>
          <p:cNvPr id="88" name="Google Shape;88;p22"/>
          <p:cNvSpPr txBox="1"/>
          <p:nvPr>
            <p:ph type="title"/>
          </p:nvPr>
        </p:nvSpPr>
        <p:spPr>
          <a:xfrm>
            <a:off x="1423416" y="173736"/>
            <a:ext cx="54864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22"/>
          <p:cNvSpPr txBox="1"/>
          <p:nvPr>
            <p:ph idx="1" type="subTitle"/>
          </p:nvPr>
        </p:nvSpPr>
        <p:spPr>
          <a:xfrm>
            <a:off x="1423416" y="752175"/>
            <a:ext cx="54864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22"/>
          <p:cNvSpPr/>
          <p:nvPr/>
        </p:nvSpPr>
        <p:spPr>
          <a:xfrm>
            <a:off x="1492975" y="695525"/>
            <a:ext cx="7360800" cy="561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2"/>
          <p:cNvSpPr txBox="1"/>
          <p:nvPr>
            <p:ph idx="2" type="body"/>
          </p:nvPr>
        </p:nvSpPr>
        <p:spPr>
          <a:xfrm>
            <a:off x="1519425" y="1254425"/>
            <a:ext cx="7103700" cy="33093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1">
  <p:cSld name="CUSTOM_2_2">
    <p:spTree>
      <p:nvGrpSpPr>
        <p:cNvPr id="92" name="Shape 92"/>
        <p:cNvGrpSpPr/>
        <p:nvPr/>
      </p:nvGrpSpPr>
      <p:grpSpPr>
        <a:xfrm>
          <a:off x="0" y="0"/>
          <a:ext cx="0" cy="0"/>
          <a:chOff x="0" y="0"/>
          <a:chExt cx="0" cy="0"/>
        </a:xfrm>
      </p:grpSpPr>
      <p:pic>
        <p:nvPicPr>
          <p:cNvPr id="93" name="Google Shape;93;p23"/>
          <p:cNvPicPr preferRelativeResize="0"/>
          <p:nvPr/>
        </p:nvPicPr>
        <p:blipFill>
          <a:blip r:embed="rId2">
            <a:alphaModFix/>
          </a:blip>
          <a:stretch>
            <a:fillRect/>
          </a:stretch>
        </p:blipFill>
        <p:spPr>
          <a:xfrm>
            <a:off x="300125" y="3816250"/>
            <a:ext cx="914400" cy="914400"/>
          </a:xfrm>
          <a:prstGeom prst="rect">
            <a:avLst/>
          </a:prstGeom>
          <a:noFill/>
          <a:ln>
            <a:noFill/>
          </a:ln>
        </p:spPr>
      </p:pic>
      <p:sp>
        <p:nvSpPr>
          <p:cNvPr id="94" name="Google Shape;94;p23"/>
          <p:cNvSpPr txBox="1"/>
          <p:nvPr>
            <p:ph idx="1" type="subTitle"/>
          </p:nvPr>
        </p:nvSpPr>
        <p:spPr>
          <a:xfrm>
            <a:off x="1183275" y="3950025"/>
            <a:ext cx="6160200" cy="819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16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95" name="Google Shape;95;p23"/>
          <p:cNvSpPr txBox="1"/>
          <p:nvPr>
            <p:ph type="title"/>
          </p:nvPr>
        </p:nvSpPr>
        <p:spPr>
          <a:xfrm>
            <a:off x="356616" y="173736"/>
            <a:ext cx="79239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23"/>
          <p:cNvSpPr txBox="1"/>
          <p:nvPr>
            <p:ph idx="2" type="subTitle"/>
          </p:nvPr>
        </p:nvSpPr>
        <p:spPr>
          <a:xfrm>
            <a:off x="356616" y="752175"/>
            <a:ext cx="78135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 name="Google Shape;97;p23"/>
          <p:cNvSpPr/>
          <p:nvPr/>
        </p:nvSpPr>
        <p:spPr>
          <a:xfrm>
            <a:off x="273775" y="695525"/>
            <a:ext cx="8596200" cy="561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3"/>
          <p:cNvSpPr txBox="1"/>
          <p:nvPr>
            <p:ph idx="3" type="body"/>
          </p:nvPr>
        </p:nvSpPr>
        <p:spPr>
          <a:xfrm>
            <a:off x="412325" y="1254425"/>
            <a:ext cx="8325600" cy="2464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CUSTOM_4">
    <p:spTree>
      <p:nvGrpSpPr>
        <p:cNvPr id="99" name="Shape 99"/>
        <p:cNvGrpSpPr/>
        <p:nvPr/>
      </p:nvGrpSpPr>
      <p:grpSpPr>
        <a:xfrm>
          <a:off x="0" y="0"/>
          <a:ext cx="0" cy="0"/>
          <a:chOff x="0" y="0"/>
          <a:chExt cx="0" cy="0"/>
        </a:xfrm>
      </p:grpSpPr>
      <p:sp>
        <p:nvSpPr>
          <p:cNvPr id="100" name="Google Shape;100;p24"/>
          <p:cNvSpPr/>
          <p:nvPr/>
        </p:nvSpPr>
        <p:spPr>
          <a:xfrm>
            <a:off x="6618550" y="263650"/>
            <a:ext cx="2211300" cy="45264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4"/>
          <p:cNvSpPr txBox="1"/>
          <p:nvPr>
            <p:ph idx="1" type="subTitle"/>
          </p:nvPr>
        </p:nvSpPr>
        <p:spPr>
          <a:xfrm>
            <a:off x="6782275" y="376325"/>
            <a:ext cx="1907400" cy="3864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02" name="Google Shape;102;p24"/>
          <p:cNvSpPr txBox="1"/>
          <p:nvPr>
            <p:ph idx="2" type="body"/>
          </p:nvPr>
        </p:nvSpPr>
        <p:spPr>
          <a:xfrm>
            <a:off x="412325" y="1254425"/>
            <a:ext cx="5917800" cy="3562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3" name="Google Shape;103;p24"/>
          <p:cNvSpPr txBox="1"/>
          <p:nvPr>
            <p:ph type="title"/>
          </p:nvPr>
        </p:nvSpPr>
        <p:spPr>
          <a:xfrm>
            <a:off x="356623" y="173725"/>
            <a:ext cx="60906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 name="Google Shape;104;p24"/>
          <p:cNvSpPr txBox="1"/>
          <p:nvPr>
            <p:ph idx="3" type="subTitle"/>
          </p:nvPr>
        </p:nvSpPr>
        <p:spPr>
          <a:xfrm>
            <a:off x="356623" y="752175"/>
            <a:ext cx="57120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 name="Google Shape;105;p24"/>
          <p:cNvSpPr/>
          <p:nvPr/>
        </p:nvSpPr>
        <p:spPr>
          <a:xfrm>
            <a:off x="273775" y="695525"/>
            <a:ext cx="6126600" cy="561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1">
  <p:cSld name="CUSTOM_4_1">
    <p:spTree>
      <p:nvGrpSpPr>
        <p:cNvPr id="106" name="Shape 106"/>
        <p:cNvGrpSpPr/>
        <p:nvPr/>
      </p:nvGrpSpPr>
      <p:grpSpPr>
        <a:xfrm>
          <a:off x="0" y="0"/>
          <a:ext cx="0" cy="0"/>
          <a:chOff x="0" y="0"/>
          <a:chExt cx="0" cy="0"/>
        </a:xfrm>
      </p:grpSpPr>
      <p:sp>
        <p:nvSpPr>
          <p:cNvPr id="107" name="Google Shape;107;p25"/>
          <p:cNvSpPr txBox="1"/>
          <p:nvPr>
            <p:ph idx="1" type="body"/>
          </p:nvPr>
        </p:nvSpPr>
        <p:spPr>
          <a:xfrm>
            <a:off x="412325" y="1254425"/>
            <a:ext cx="5917800" cy="3562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8" name="Google Shape;108;p25"/>
          <p:cNvSpPr txBox="1"/>
          <p:nvPr>
            <p:ph type="title"/>
          </p:nvPr>
        </p:nvSpPr>
        <p:spPr>
          <a:xfrm>
            <a:off x="356623" y="173725"/>
            <a:ext cx="60906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5"/>
          <p:cNvSpPr txBox="1"/>
          <p:nvPr>
            <p:ph idx="2" type="subTitle"/>
          </p:nvPr>
        </p:nvSpPr>
        <p:spPr>
          <a:xfrm>
            <a:off x="356623" y="752175"/>
            <a:ext cx="57120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5"/>
          <p:cNvSpPr/>
          <p:nvPr/>
        </p:nvSpPr>
        <p:spPr>
          <a:xfrm>
            <a:off x="273775" y="695525"/>
            <a:ext cx="6126600" cy="561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rms to Know ">
  <p:cSld name="CUSTOM_2_1">
    <p:spTree>
      <p:nvGrpSpPr>
        <p:cNvPr id="111" name="Shape 111"/>
        <p:cNvGrpSpPr/>
        <p:nvPr/>
      </p:nvGrpSpPr>
      <p:grpSpPr>
        <a:xfrm>
          <a:off x="0" y="0"/>
          <a:ext cx="0" cy="0"/>
          <a:chOff x="0" y="0"/>
          <a:chExt cx="0" cy="0"/>
        </a:xfrm>
      </p:grpSpPr>
      <p:pic>
        <p:nvPicPr>
          <p:cNvPr id="112" name="Google Shape;112;p26"/>
          <p:cNvPicPr preferRelativeResize="0"/>
          <p:nvPr/>
        </p:nvPicPr>
        <p:blipFill>
          <a:blip r:embed="rId2">
            <a:alphaModFix/>
          </a:blip>
          <a:stretch>
            <a:fillRect/>
          </a:stretch>
        </p:blipFill>
        <p:spPr>
          <a:xfrm>
            <a:off x="490875" y="249175"/>
            <a:ext cx="685500" cy="1002900"/>
          </a:xfrm>
          <a:prstGeom prst="rect">
            <a:avLst/>
          </a:prstGeom>
          <a:noFill/>
          <a:ln>
            <a:noFill/>
          </a:ln>
        </p:spPr>
      </p:pic>
      <p:sp>
        <p:nvSpPr>
          <p:cNvPr id="113" name="Google Shape;113;p26"/>
          <p:cNvSpPr txBox="1"/>
          <p:nvPr>
            <p:ph idx="1" type="body"/>
          </p:nvPr>
        </p:nvSpPr>
        <p:spPr>
          <a:xfrm>
            <a:off x="512225" y="1512700"/>
            <a:ext cx="8210700" cy="33093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4" name="Google Shape;114;p26"/>
          <p:cNvSpPr txBox="1"/>
          <p:nvPr>
            <p:ph type="title"/>
          </p:nvPr>
        </p:nvSpPr>
        <p:spPr>
          <a:xfrm>
            <a:off x="1423416" y="173736"/>
            <a:ext cx="54864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26"/>
          <p:cNvSpPr txBox="1"/>
          <p:nvPr>
            <p:ph idx="2" type="subTitle"/>
          </p:nvPr>
        </p:nvSpPr>
        <p:spPr>
          <a:xfrm>
            <a:off x="1423416" y="752175"/>
            <a:ext cx="5486400" cy="364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26"/>
          <p:cNvSpPr/>
          <p:nvPr/>
        </p:nvSpPr>
        <p:spPr>
          <a:xfrm>
            <a:off x="1492975" y="695525"/>
            <a:ext cx="7360800" cy="561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with Suggested Time">
  <p:cSld name="CUSTOM_2_1_1">
    <p:spTree>
      <p:nvGrpSpPr>
        <p:cNvPr id="117" name="Shape 117"/>
        <p:cNvGrpSpPr/>
        <p:nvPr/>
      </p:nvGrpSpPr>
      <p:grpSpPr>
        <a:xfrm>
          <a:off x="0" y="0"/>
          <a:ext cx="0" cy="0"/>
          <a:chOff x="0" y="0"/>
          <a:chExt cx="0" cy="0"/>
        </a:xfrm>
      </p:grpSpPr>
      <p:sp>
        <p:nvSpPr>
          <p:cNvPr id="118" name="Google Shape;118;p27"/>
          <p:cNvSpPr txBox="1"/>
          <p:nvPr>
            <p:ph type="title"/>
          </p:nvPr>
        </p:nvSpPr>
        <p:spPr>
          <a:xfrm>
            <a:off x="32374" y="3503325"/>
            <a:ext cx="1354800" cy="402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1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6">
  <p:cSld name="CUSTOM_13">
    <p:spTree>
      <p:nvGrpSpPr>
        <p:cNvPr id="119" name="Shape 11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0">
  <p:cSld name="CUSTOM_17">
    <p:spTree>
      <p:nvGrpSpPr>
        <p:cNvPr id="18" name="Shape 18"/>
        <p:cNvGrpSpPr/>
        <p:nvPr/>
      </p:nvGrpSpPr>
      <p:grpSpPr>
        <a:xfrm>
          <a:off x="0" y="0"/>
          <a:ext cx="0" cy="0"/>
          <a:chOff x="0" y="0"/>
          <a:chExt cx="0" cy="0"/>
        </a:xfrm>
      </p:grpSpPr>
      <p:sp>
        <p:nvSpPr>
          <p:cNvPr id="19" name="Google Shape;19;p4"/>
          <p:cNvSpPr/>
          <p:nvPr/>
        </p:nvSpPr>
        <p:spPr>
          <a:xfrm>
            <a:off x="273775" y="274200"/>
            <a:ext cx="8596200" cy="4595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265300" y="2088475"/>
            <a:ext cx="85671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3600">
                <a:solidFill>
                  <a:srgbClr val="FFFFFF"/>
                </a:solidFill>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0 1">
  <p:cSld name="CUSTOM_17_1">
    <p:spTree>
      <p:nvGrpSpPr>
        <p:cNvPr id="21" name="Shape 21"/>
        <p:cNvGrpSpPr/>
        <p:nvPr/>
      </p:nvGrpSpPr>
      <p:grpSpPr>
        <a:xfrm>
          <a:off x="0" y="0"/>
          <a:ext cx="0" cy="0"/>
          <a:chOff x="0" y="0"/>
          <a:chExt cx="0" cy="0"/>
        </a:xfrm>
      </p:grpSpPr>
      <p:sp>
        <p:nvSpPr>
          <p:cNvPr id="22" name="Google Shape;22;p5"/>
          <p:cNvSpPr txBox="1"/>
          <p:nvPr>
            <p:ph type="title"/>
          </p:nvPr>
        </p:nvSpPr>
        <p:spPr>
          <a:xfrm>
            <a:off x="2629775" y="1734750"/>
            <a:ext cx="5684400" cy="224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 name="Google Shape;23;p5"/>
          <p:cNvPicPr preferRelativeResize="0"/>
          <p:nvPr/>
        </p:nvPicPr>
        <p:blipFill>
          <a:blip r:embed="rId2">
            <a:alphaModFix/>
          </a:blip>
          <a:stretch>
            <a:fillRect/>
          </a:stretch>
        </p:blipFill>
        <p:spPr>
          <a:xfrm>
            <a:off x="770400" y="1539700"/>
            <a:ext cx="1828800" cy="1828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0 1 2">
  <p:cSld name="CUSTOM_17_1_2">
    <p:spTree>
      <p:nvGrpSpPr>
        <p:cNvPr id="24" name="Shape 24"/>
        <p:cNvGrpSpPr/>
        <p:nvPr/>
      </p:nvGrpSpPr>
      <p:grpSpPr>
        <a:xfrm>
          <a:off x="0" y="0"/>
          <a:ext cx="0" cy="0"/>
          <a:chOff x="0" y="0"/>
          <a:chExt cx="0" cy="0"/>
        </a:xfrm>
      </p:grpSpPr>
      <p:sp>
        <p:nvSpPr>
          <p:cNvPr id="25" name="Google Shape;25;p6"/>
          <p:cNvSpPr/>
          <p:nvPr/>
        </p:nvSpPr>
        <p:spPr>
          <a:xfrm>
            <a:off x="273775" y="274200"/>
            <a:ext cx="8596200" cy="4595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6"/>
          <p:cNvSpPr txBox="1"/>
          <p:nvPr>
            <p:ph type="title"/>
          </p:nvPr>
        </p:nvSpPr>
        <p:spPr>
          <a:xfrm>
            <a:off x="2629775" y="1734750"/>
            <a:ext cx="5684400" cy="224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 name="Google Shape;27;p6"/>
          <p:cNvPicPr preferRelativeResize="0"/>
          <p:nvPr/>
        </p:nvPicPr>
        <p:blipFill>
          <a:blip r:embed="rId2">
            <a:alphaModFix/>
          </a:blip>
          <a:stretch>
            <a:fillRect/>
          </a:stretch>
        </p:blipFill>
        <p:spPr>
          <a:xfrm>
            <a:off x="770400" y="1539700"/>
            <a:ext cx="1828800" cy="1828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0 1 1">
  <p:cSld name="CUSTOM_17_1_1">
    <p:spTree>
      <p:nvGrpSpPr>
        <p:cNvPr id="28" name="Shape 28"/>
        <p:cNvGrpSpPr/>
        <p:nvPr/>
      </p:nvGrpSpPr>
      <p:grpSpPr>
        <a:xfrm>
          <a:off x="0" y="0"/>
          <a:ext cx="0" cy="0"/>
          <a:chOff x="0" y="0"/>
          <a:chExt cx="0" cy="0"/>
        </a:xfrm>
      </p:grpSpPr>
      <p:pic>
        <p:nvPicPr>
          <p:cNvPr id="29" name="Google Shape;29;p7"/>
          <p:cNvPicPr preferRelativeResize="0"/>
          <p:nvPr/>
        </p:nvPicPr>
        <p:blipFill>
          <a:blip r:embed="rId2">
            <a:alphaModFix/>
          </a:blip>
          <a:stretch>
            <a:fillRect/>
          </a:stretch>
        </p:blipFill>
        <p:spPr>
          <a:xfrm>
            <a:off x="3657600" y="431863"/>
            <a:ext cx="1828800" cy="2037601"/>
          </a:xfrm>
          <a:prstGeom prst="rect">
            <a:avLst/>
          </a:prstGeom>
          <a:noFill/>
          <a:ln>
            <a:noFill/>
          </a:ln>
        </p:spPr>
      </p:pic>
      <p:sp>
        <p:nvSpPr>
          <p:cNvPr id="30" name="Google Shape;30;p7"/>
          <p:cNvSpPr txBox="1"/>
          <p:nvPr>
            <p:ph type="title"/>
          </p:nvPr>
        </p:nvSpPr>
        <p:spPr>
          <a:xfrm>
            <a:off x="265300" y="2088475"/>
            <a:ext cx="85671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b="1" sz="36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7">
  <p:cSld name="CUSTOM_14">
    <p:spTree>
      <p:nvGrpSpPr>
        <p:cNvPr id="31" name="Shape 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eet the Instructors">
  <p:cSld name="CUSTOM_1">
    <p:spTree>
      <p:nvGrpSpPr>
        <p:cNvPr id="32" name="Shape 32"/>
        <p:cNvGrpSpPr/>
        <p:nvPr/>
      </p:nvGrpSpPr>
      <p:grpSpPr>
        <a:xfrm>
          <a:off x="0" y="0"/>
          <a:ext cx="0" cy="0"/>
          <a:chOff x="0" y="0"/>
          <a:chExt cx="0" cy="0"/>
        </a:xfrm>
      </p:grpSpPr>
      <p:sp>
        <p:nvSpPr>
          <p:cNvPr id="33" name="Google Shape;33;p9"/>
          <p:cNvSpPr/>
          <p:nvPr/>
        </p:nvSpPr>
        <p:spPr>
          <a:xfrm>
            <a:off x="273775" y="695525"/>
            <a:ext cx="8596200" cy="561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927375" y="1694150"/>
            <a:ext cx="5640300" cy="597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2800">
                <a:solidFill>
                  <a:srgbClr val="28C8E5"/>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5" name="Google Shape;35;p9"/>
          <p:cNvSpPr txBox="1"/>
          <p:nvPr>
            <p:ph idx="2" type="title"/>
          </p:nvPr>
        </p:nvSpPr>
        <p:spPr>
          <a:xfrm>
            <a:off x="2926080" y="2133125"/>
            <a:ext cx="5189100" cy="474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i="1" sz="22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6" name="Google Shape;36;p9"/>
          <p:cNvSpPr txBox="1"/>
          <p:nvPr>
            <p:ph idx="1" type="subTitle"/>
          </p:nvPr>
        </p:nvSpPr>
        <p:spPr>
          <a:xfrm>
            <a:off x="2929125" y="2675500"/>
            <a:ext cx="5452800" cy="1828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7" name="Google Shape;37;p9"/>
          <p:cNvSpPr txBox="1"/>
          <p:nvPr/>
        </p:nvSpPr>
        <p:spPr>
          <a:xfrm>
            <a:off x="355700" y="176375"/>
            <a:ext cx="32949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Meet the Instructors</a:t>
            </a:r>
            <a:endParaRPr b="1" sz="2400"/>
          </a:p>
        </p:txBody>
      </p:sp>
      <p:pic>
        <p:nvPicPr>
          <p:cNvPr id="38" name="Google Shape;38;p9"/>
          <p:cNvPicPr preferRelativeResize="0"/>
          <p:nvPr/>
        </p:nvPicPr>
        <p:blipFill>
          <a:blip r:embed="rId2">
            <a:alphaModFix/>
          </a:blip>
          <a:stretch>
            <a:fillRect/>
          </a:stretch>
        </p:blipFill>
        <p:spPr>
          <a:xfrm>
            <a:off x="502000" y="1363775"/>
            <a:ext cx="2186951" cy="21558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CUSTOM_2">
    <p:spTree>
      <p:nvGrpSpPr>
        <p:cNvPr id="39" name="Shape 39"/>
        <p:cNvGrpSpPr/>
        <p:nvPr/>
      </p:nvGrpSpPr>
      <p:grpSpPr>
        <a:xfrm>
          <a:off x="0" y="0"/>
          <a:ext cx="0" cy="0"/>
          <a:chOff x="0" y="0"/>
          <a:chExt cx="0" cy="0"/>
        </a:xfrm>
      </p:grpSpPr>
      <p:sp>
        <p:nvSpPr>
          <p:cNvPr id="40" name="Google Shape;40;p10"/>
          <p:cNvSpPr txBox="1"/>
          <p:nvPr>
            <p:ph type="title"/>
          </p:nvPr>
        </p:nvSpPr>
        <p:spPr>
          <a:xfrm>
            <a:off x="356616" y="173736"/>
            <a:ext cx="7923900" cy="364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24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1" name="Google Shape;41;p10"/>
          <p:cNvSpPr txBox="1"/>
          <p:nvPr>
            <p:ph idx="1" type="subTitle"/>
          </p:nvPr>
        </p:nvSpPr>
        <p:spPr>
          <a:xfrm>
            <a:off x="356616" y="752175"/>
            <a:ext cx="7813500" cy="364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b="1" sz="2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2" name="Google Shape;42;p10"/>
          <p:cNvSpPr txBox="1"/>
          <p:nvPr>
            <p:ph idx="2" type="body"/>
          </p:nvPr>
        </p:nvSpPr>
        <p:spPr>
          <a:xfrm>
            <a:off x="412325" y="1254425"/>
            <a:ext cx="8210700" cy="3309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10"/>
          <p:cNvSpPr/>
          <p:nvPr/>
        </p:nvSpPr>
        <p:spPr>
          <a:xfrm>
            <a:off x="273775" y="695525"/>
            <a:ext cx="8596200" cy="56100"/>
          </a:xfrm>
          <a:prstGeom prst="rect">
            <a:avLst/>
          </a:prstGeom>
          <a:solidFill>
            <a:srgbClr val="28C8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206300" y="4826200"/>
            <a:ext cx="4404000" cy="34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t>© 2018 Trilogy Education Services, Inc. All rights Reserved.</a:t>
            </a:r>
            <a:endParaRPr sz="6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s://docs.google.com/document/d/1-V77cM1akgVRu5JXuUJZXklKcQayxgSipkUeW_XRfF0/ed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docs.google.com/document/d/1mX3p3fo1lDUilX3w3g1Xuqw2Bq_BVyNRm3x89wlmSH0/edi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docs.google.com/document/d/1mX3p3fo1lDUilX3w3g1Xuqw2Bq_BVyNRm3x89wlmSH0/edi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app.any.run/tasks/79528004-1cb3-4b6e-9c3d-24acd7ea6812" TargetMode="External"/><Relationship Id="rId4" Type="http://schemas.openxmlformats.org/officeDocument/2006/relationships/hyperlink" Target="https://app.any.run/tasks/aa782534-ed7f-4879-9998-00c8c18aca29" TargetMode="External"/><Relationship Id="rId5" Type="http://schemas.openxmlformats.org/officeDocument/2006/relationships/hyperlink" Target="https://app.any.run/tasks/eda9d4a5-9117-4b06-8d2b-7618305c7d26" TargetMode="External"/><Relationship Id="rId6" Type="http://schemas.openxmlformats.org/officeDocument/2006/relationships/hyperlink" Target="https://app.any.run/tasks/e6357893-f5c8-4301-b82f-7832c9862b53" TargetMode="External"/><Relationship Id="rId7" Type="http://schemas.openxmlformats.org/officeDocument/2006/relationships/hyperlink" Target="https://app.any.run/tasks/7557f2f9-62b6-4d7c-858d-c09a4ce90650" TargetMode="External"/><Relationship Id="rId8" Type="http://schemas.openxmlformats.org/officeDocument/2006/relationships/hyperlink" Target="https://app.any.run/tasks/7557f2f9-62b6-4d7c-858d-c09a4ce9065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9"/>
          <p:cNvSpPr txBox="1"/>
          <p:nvPr>
            <p:ph idx="1" type="subTitle"/>
          </p:nvPr>
        </p:nvSpPr>
        <p:spPr>
          <a:xfrm>
            <a:off x="886968" y="3642360"/>
            <a:ext cx="7648500" cy="6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Malware Research and Analysis</a:t>
            </a:r>
            <a:endParaRPr/>
          </a:p>
        </p:txBody>
      </p:sp>
      <p:sp>
        <p:nvSpPr>
          <p:cNvPr id="125" name="Google Shape;125;p29"/>
          <p:cNvSpPr txBox="1"/>
          <p:nvPr>
            <p:ph idx="2" type="title"/>
          </p:nvPr>
        </p:nvSpPr>
        <p:spPr>
          <a:xfrm>
            <a:off x="886981" y="3313175"/>
            <a:ext cx="6974700" cy="4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Week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8"/>
          <p:cNvSpPr txBox="1"/>
          <p:nvPr>
            <p:ph type="title"/>
          </p:nvPr>
        </p:nvSpPr>
        <p:spPr>
          <a:xfrm>
            <a:off x="356616" y="173736"/>
            <a:ext cx="79239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the Malware</a:t>
            </a:r>
            <a:endParaRPr/>
          </a:p>
        </p:txBody>
      </p:sp>
      <p:sp>
        <p:nvSpPr>
          <p:cNvPr id="178" name="Google Shape;178;p38"/>
          <p:cNvSpPr txBox="1"/>
          <p:nvPr>
            <p:ph idx="2" type="body"/>
          </p:nvPr>
        </p:nvSpPr>
        <p:spPr>
          <a:xfrm>
            <a:off x="388950" y="936825"/>
            <a:ext cx="8407200" cy="3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highlight>
                  <a:srgbClr val="FFFF00"/>
                </a:highlight>
              </a:rPr>
              <a:t>Answer the following questions:</a:t>
            </a:r>
            <a:endParaRPr b="1" sz="2000">
              <a:solidFill>
                <a:schemeClr val="dk1"/>
              </a:solidFill>
              <a:highlight>
                <a:srgbClr val="FFFF00"/>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Definition of the malware and what it does</a:t>
            </a:r>
            <a:endParaRPr/>
          </a:p>
          <a:p>
            <a:pPr indent="-317500" lvl="0" marL="457200" rtl="0" algn="l">
              <a:spcBef>
                <a:spcPts val="0"/>
              </a:spcBef>
              <a:spcAft>
                <a:spcPts val="0"/>
              </a:spcAft>
              <a:buSzPts val="1400"/>
              <a:buChar char="-"/>
            </a:pPr>
            <a:r>
              <a:rPr lang="en"/>
              <a:t>Include at least one conceptual diagram</a:t>
            </a:r>
            <a:endParaRPr/>
          </a:p>
          <a:p>
            <a:pPr indent="-317500" lvl="0" marL="457200" rtl="0" algn="l">
              <a:spcBef>
                <a:spcPts val="0"/>
              </a:spcBef>
              <a:spcAft>
                <a:spcPts val="0"/>
              </a:spcAft>
              <a:buSzPts val="1400"/>
              <a:buChar char="-"/>
            </a:pPr>
            <a:r>
              <a:rPr lang="en"/>
              <a:t>Who made it </a:t>
            </a:r>
            <a:endParaRPr/>
          </a:p>
          <a:p>
            <a:pPr indent="-317500" lvl="0" marL="457200" rtl="0" algn="l">
              <a:spcBef>
                <a:spcPts val="0"/>
              </a:spcBef>
              <a:spcAft>
                <a:spcPts val="0"/>
              </a:spcAft>
              <a:buSzPts val="1400"/>
              <a:buChar char="-"/>
            </a:pPr>
            <a:r>
              <a:rPr lang="en"/>
              <a:t>When was it first discovered</a:t>
            </a:r>
            <a:br>
              <a:rPr lang="en"/>
            </a:br>
            <a:endParaRPr/>
          </a:p>
          <a:p>
            <a:pPr indent="0" lvl="0" marL="0" rtl="0" algn="l">
              <a:spcBef>
                <a:spcPts val="0"/>
              </a:spcBef>
              <a:spcAft>
                <a:spcPts val="0"/>
              </a:spcAft>
              <a:buNone/>
            </a:pPr>
            <a:r>
              <a:rPr lang="en"/>
              <a:t>Case study</a:t>
            </a:r>
            <a:endParaRPr/>
          </a:p>
          <a:p>
            <a:pPr indent="-317500" lvl="0" marL="457200" rtl="0" algn="l">
              <a:spcBef>
                <a:spcPts val="0"/>
              </a:spcBef>
              <a:spcAft>
                <a:spcPts val="0"/>
              </a:spcAft>
              <a:buSzPts val="1400"/>
              <a:buChar char="-"/>
            </a:pPr>
            <a:r>
              <a:rPr lang="en"/>
              <a:t>Discuss at least once case of the malware and problems causes</a:t>
            </a:r>
            <a:br>
              <a:rPr lang="en"/>
            </a:br>
            <a:endParaRPr/>
          </a:p>
          <a:p>
            <a:pPr indent="0" lvl="0" marL="0" rtl="0" algn="l">
              <a:spcBef>
                <a:spcPts val="0"/>
              </a:spcBef>
              <a:spcAft>
                <a:spcPts val="0"/>
              </a:spcAft>
              <a:buNone/>
            </a:pPr>
            <a:r>
              <a:rPr lang="en"/>
              <a:t>Severity scope of the impact</a:t>
            </a:r>
            <a:endParaRPr/>
          </a:p>
          <a:p>
            <a:pPr indent="-317500" lvl="0" marL="457200" rtl="0" algn="l">
              <a:spcBef>
                <a:spcPts val="0"/>
              </a:spcBef>
              <a:spcAft>
                <a:spcPts val="0"/>
              </a:spcAft>
              <a:buSzPts val="1400"/>
              <a:buChar char="-"/>
            </a:pPr>
            <a:r>
              <a:rPr lang="en"/>
              <a:t>How many devices/users/ orgs were affected</a:t>
            </a:r>
            <a:endParaRPr/>
          </a:p>
          <a:p>
            <a:pPr indent="-317500" lvl="0" marL="457200" rtl="0" algn="l">
              <a:spcBef>
                <a:spcPts val="0"/>
              </a:spcBef>
              <a:spcAft>
                <a:spcPts val="0"/>
              </a:spcAft>
              <a:buSzPts val="1400"/>
              <a:buChar char="-"/>
            </a:pPr>
            <a:r>
              <a:rPr lang="en"/>
              <a:t>Financial cost at the level of all people affected</a:t>
            </a:r>
            <a:endParaRPr/>
          </a:p>
          <a:p>
            <a:pPr indent="-317500" lvl="0" marL="457200" rtl="0" algn="l">
              <a:spcBef>
                <a:spcPts val="0"/>
              </a:spcBef>
              <a:spcAft>
                <a:spcPts val="0"/>
              </a:spcAft>
              <a:buSzPts val="1400"/>
              <a:buChar char="-"/>
            </a:pPr>
            <a:r>
              <a:rPr lang="en"/>
              <a:t>How the community responded</a:t>
            </a:r>
            <a:endParaRPr/>
          </a:p>
          <a:p>
            <a:pPr indent="-317500" lvl="0" marL="457200" rtl="0" algn="l">
              <a:spcBef>
                <a:spcPts val="0"/>
              </a:spcBef>
              <a:spcAft>
                <a:spcPts val="0"/>
              </a:spcAft>
              <a:buSzPts val="1400"/>
              <a:buChar char="-"/>
            </a:pPr>
            <a:r>
              <a:rPr lang="en"/>
              <a:t>How much of a risk it remains and future outlook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Definition of Key Terms that are new (3–5 key technical terms)</a:t>
            </a:r>
            <a:endParaRPr>
              <a:solidFill>
                <a:schemeClr val="dk1"/>
              </a:solidFill>
            </a:endParaRPr>
          </a:p>
          <a:p>
            <a:pPr indent="0" lvl="0" marL="0" rtl="0" algn="l">
              <a:spcBef>
                <a:spcPts val="800"/>
              </a:spcBef>
              <a:spcAft>
                <a:spcPts val="0"/>
              </a:spcAft>
              <a:buClr>
                <a:srgbClr val="000000"/>
              </a:buClr>
              <a:buSzPts val="1100"/>
              <a:buFont typeface="Arial"/>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9"/>
          <p:cNvSpPr txBox="1"/>
          <p:nvPr>
            <p:ph type="title"/>
          </p:nvPr>
        </p:nvSpPr>
        <p:spPr>
          <a:xfrm>
            <a:off x="356616" y="173736"/>
            <a:ext cx="79239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Expose (Malware Analysis):</a:t>
            </a:r>
            <a:endParaRPr/>
          </a:p>
        </p:txBody>
      </p:sp>
      <p:sp>
        <p:nvSpPr>
          <p:cNvPr id="184" name="Google Shape;184;p39"/>
          <p:cNvSpPr txBox="1"/>
          <p:nvPr>
            <p:ph idx="1" type="subTitle"/>
          </p:nvPr>
        </p:nvSpPr>
        <p:spPr>
          <a:xfrm>
            <a:off x="356616" y="972750"/>
            <a:ext cx="78135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Set-up:</a:t>
            </a:r>
            <a:endParaRPr>
              <a:highlight>
                <a:srgbClr val="FFFF00"/>
              </a:highlight>
            </a:endParaRPr>
          </a:p>
          <a:p>
            <a:pPr indent="0" lvl="0" marL="0" rtl="0" algn="l">
              <a:spcBef>
                <a:spcPts val="0"/>
              </a:spcBef>
              <a:spcAft>
                <a:spcPts val="0"/>
              </a:spcAft>
              <a:buNone/>
            </a:pPr>
            <a:r>
              <a:t/>
            </a:r>
            <a:endParaRPr>
              <a:highlight>
                <a:srgbClr val="FFFF00"/>
              </a:highlight>
            </a:endParaRPr>
          </a:p>
          <a:p>
            <a:pPr indent="0" lvl="0" marL="0" rtl="0" algn="l">
              <a:spcBef>
                <a:spcPts val="0"/>
              </a:spcBef>
              <a:spcAft>
                <a:spcPts val="0"/>
              </a:spcAft>
              <a:buNone/>
            </a:pPr>
            <a:r>
              <a:t/>
            </a:r>
            <a:endParaRPr>
              <a:highlight>
                <a:srgbClr val="FFFF00"/>
              </a:highlight>
            </a:endParaRPr>
          </a:p>
        </p:txBody>
      </p:sp>
      <p:sp>
        <p:nvSpPr>
          <p:cNvPr id="185" name="Google Shape;185;p39"/>
          <p:cNvSpPr txBox="1"/>
          <p:nvPr>
            <p:ph idx="2" type="body"/>
          </p:nvPr>
        </p:nvSpPr>
        <p:spPr>
          <a:xfrm>
            <a:off x="412325" y="1380650"/>
            <a:ext cx="8210700" cy="31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 Navigate to: https://any.run/</a:t>
            </a:r>
            <a:endParaRPr/>
          </a:p>
          <a:p>
            <a:pPr indent="0" lvl="0" marL="0" rtl="0" algn="l">
              <a:spcBef>
                <a:spcPts val="0"/>
              </a:spcBef>
              <a:spcAft>
                <a:spcPts val="0"/>
              </a:spcAft>
              <a:buClr>
                <a:schemeClr val="dk1"/>
              </a:buClr>
              <a:buSzPts val="1100"/>
              <a:buFont typeface="Arial"/>
              <a:buNone/>
            </a:pPr>
            <a:r>
              <a:rPr lang="en"/>
              <a:t>- Register for an account. Be sure to check your email and activate your account before proceeding.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Use the </a:t>
            </a:r>
            <a:r>
              <a:rPr b="1" lang="en"/>
              <a:t>Student Instruction Handout</a:t>
            </a:r>
            <a:r>
              <a:rPr lang="en"/>
              <a:t> for more details on how to read the malware reports on Any.run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2000">
                <a:solidFill>
                  <a:schemeClr val="dk1"/>
                </a:solidFill>
                <a:highlight>
                  <a:srgbClr val="FFFF00"/>
                </a:highlight>
              </a:rPr>
              <a:t>Instructions</a:t>
            </a:r>
            <a:r>
              <a:rPr b="1" lang="en" sz="2000">
                <a:solidFill>
                  <a:schemeClr val="dk1"/>
                </a:solidFill>
                <a:highlight>
                  <a:srgbClr val="FFFF00"/>
                </a:highlight>
              </a:rPr>
              <a:t>:</a:t>
            </a:r>
            <a:endParaRPr b="1" sz="2000">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sz="2000">
              <a:solidFill>
                <a:schemeClr val="dk1"/>
              </a:solidFill>
              <a:highlight>
                <a:srgbClr val="FFFF00"/>
              </a:highlight>
            </a:endParaRPr>
          </a:p>
          <a:p>
            <a:pPr indent="0" lvl="0" marL="0" rtl="0" algn="l">
              <a:spcBef>
                <a:spcPts val="0"/>
              </a:spcBef>
              <a:spcAft>
                <a:spcPts val="0"/>
              </a:spcAft>
              <a:buNone/>
            </a:pPr>
            <a:r>
              <a:rPr lang="en"/>
              <a:t>Analyze your assigned malware using the links provided.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the </a:t>
            </a:r>
            <a:r>
              <a:rPr lang="en" u="sng">
                <a:solidFill>
                  <a:schemeClr val="hlink"/>
                </a:solidFill>
                <a:hlinkClick r:id="rId3"/>
              </a:rPr>
              <a:t>Technical Expose Template</a:t>
            </a:r>
            <a:r>
              <a:rPr lang="en"/>
              <a:t> for the Analysis to guide you with your report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40"/>
          <p:cNvSpPr txBox="1"/>
          <p:nvPr>
            <p:ph type="title"/>
          </p:nvPr>
        </p:nvSpPr>
        <p:spPr>
          <a:xfrm>
            <a:off x="356616" y="173736"/>
            <a:ext cx="79239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Expose:</a:t>
            </a:r>
            <a:endParaRPr/>
          </a:p>
        </p:txBody>
      </p:sp>
      <p:sp>
        <p:nvSpPr>
          <p:cNvPr id="191" name="Google Shape;191;p40"/>
          <p:cNvSpPr txBox="1"/>
          <p:nvPr>
            <p:ph idx="2" type="body"/>
          </p:nvPr>
        </p:nvSpPr>
        <p:spPr>
          <a:xfrm>
            <a:off x="412325" y="866200"/>
            <a:ext cx="8392500" cy="40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highlight>
                  <a:srgbClr val="FFFF00"/>
                </a:highlight>
              </a:rPr>
              <a:t>Answer the following questions</a:t>
            </a:r>
            <a:r>
              <a:rPr b="1" lang="en" sz="2000">
                <a:solidFill>
                  <a:schemeClr val="dk1"/>
                </a:solidFill>
                <a:highlight>
                  <a:srgbClr val="FFFF00"/>
                </a:highlight>
              </a:rPr>
              <a:t>:</a:t>
            </a:r>
            <a:endParaRPr b="1" sz="2000">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rPr b="1" lang="en"/>
              <a:t>Is this a remote or local exploit</a:t>
            </a:r>
            <a:r>
              <a:rPr lang="en"/>
              <a:t> (does it attack a protocol or does it have to be on the target machine to be dangerous)?</a:t>
            </a:r>
            <a:br>
              <a:rPr lang="en"/>
            </a:br>
            <a:endParaRPr/>
          </a:p>
          <a:p>
            <a:pPr indent="0" lvl="0" marL="0" rtl="0" algn="l">
              <a:spcBef>
                <a:spcPts val="0"/>
              </a:spcBef>
              <a:spcAft>
                <a:spcPts val="0"/>
              </a:spcAft>
              <a:buClr>
                <a:schemeClr val="dk1"/>
              </a:buClr>
              <a:buSzPts val="1100"/>
              <a:buFont typeface="Arial"/>
              <a:buNone/>
            </a:pPr>
            <a:r>
              <a:rPr b="1" lang="en"/>
              <a:t>How is it delivered </a:t>
            </a:r>
            <a:r>
              <a:rPr lang="en"/>
              <a:t>(uploaded as a raw executable? Embedded in a Word, PDF, or PPT document, and delivered via phishing?)</a:t>
            </a:r>
            <a:br>
              <a:rPr lang="en"/>
            </a:br>
            <a:endParaRPr/>
          </a:p>
          <a:p>
            <a:pPr indent="0" lvl="0" marL="0" rtl="0" algn="l">
              <a:spcBef>
                <a:spcPts val="0"/>
              </a:spcBef>
              <a:spcAft>
                <a:spcPts val="0"/>
              </a:spcAft>
              <a:buNone/>
            </a:pPr>
            <a:r>
              <a:rPr b="1" lang="en"/>
              <a:t>What were the notable malware campaigns in which this malware was used? </a:t>
            </a:r>
            <a:br>
              <a:rPr lang="en"/>
            </a:br>
            <a:r>
              <a:rPr lang="en"/>
              <a:t>How big were they (how many people affected)? </a:t>
            </a:r>
            <a:br>
              <a:rPr lang="en"/>
            </a:br>
            <a:r>
              <a:rPr lang="en"/>
              <a:t>Who launched them (was it a bunch of script kiddies? Russian hackers, as in the case of the NotPetya campaign against Ukraine? etc.).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Behavior</a:t>
            </a:r>
            <a:endParaRPr b="1"/>
          </a:p>
          <a:p>
            <a:pPr indent="-317500" lvl="0" marL="457200" rtl="0" algn="l">
              <a:spcBef>
                <a:spcPts val="0"/>
              </a:spcBef>
              <a:spcAft>
                <a:spcPts val="0"/>
              </a:spcAft>
              <a:buSzPts val="1400"/>
              <a:buChar char="-"/>
            </a:pPr>
            <a:r>
              <a:rPr b="1" lang="en"/>
              <a:t>Does the malware connect to the network? If so, why, and what does it do?</a:t>
            </a:r>
            <a:endParaRPr b="1"/>
          </a:p>
          <a:p>
            <a:pPr indent="-317500" lvl="0" marL="457200" rtl="0" algn="l">
              <a:spcBef>
                <a:spcPts val="0"/>
              </a:spcBef>
              <a:spcAft>
                <a:spcPts val="0"/>
              </a:spcAft>
              <a:buSzPts val="1400"/>
              <a:buChar char="-"/>
            </a:pPr>
            <a:r>
              <a:rPr b="1" lang="en"/>
              <a:t>Does the malware modify the target's filesystem? Why, and how?</a:t>
            </a:r>
            <a:endParaRPr b="1"/>
          </a:p>
          <a:p>
            <a:pPr indent="-317500" lvl="0" marL="457200" rtl="0" algn="l">
              <a:spcBef>
                <a:spcPts val="0"/>
              </a:spcBef>
              <a:spcAft>
                <a:spcPts val="0"/>
              </a:spcAft>
              <a:buSzPts val="1400"/>
              <a:buChar char="-"/>
            </a:pPr>
            <a:r>
              <a:rPr b="1" lang="en"/>
              <a:t>Is the malware known to "hide" itself somehow? If so, how? How does this technique work? </a:t>
            </a:r>
            <a:br>
              <a:rPr b="1" lang="en"/>
            </a:br>
            <a:endParaRPr/>
          </a:p>
          <a:p>
            <a:pPr indent="0" lvl="0" marL="0" rtl="0" algn="l">
              <a:spcBef>
                <a:spcPts val="0"/>
              </a:spcBef>
              <a:spcAft>
                <a:spcPts val="0"/>
              </a:spcAft>
              <a:buNone/>
            </a:pPr>
            <a:br>
              <a:rPr lang="en"/>
            </a:b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41"/>
          <p:cNvSpPr txBox="1"/>
          <p:nvPr>
            <p:ph type="title"/>
          </p:nvPr>
        </p:nvSpPr>
        <p:spPr>
          <a:xfrm>
            <a:off x="356616" y="173736"/>
            <a:ext cx="79239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Containment Strategy and Awareness Training</a:t>
            </a:r>
            <a:endParaRPr/>
          </a:p>
        </p:txBody>
      </p:sp>
      <p:sp>
        <p:nvSpPr>
          <p:cNvPr id="197" name="Google Shape;197;p41"/>
          <p:cNvSpPr txBox="1"/>
          <p:nvPr>
            <p:ph idx="1" type="subTitle"/>
          </p:nvPr>
        </p:nvSpPr>
        <p:spPr>
          <a:xfrm>
            <a:off x="356616" y="752175"/>
            <a:ext cx="78135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Select one of the following organizational structures</a:t>
            </a:r>
            <a:endParaRPr>
              <a:highlight>
                <a:srgbClr val="FFFF00"/>
              </a:highlight>
            </a:endParaRPr>
          </a:p>
        </p:txBody>
      </p:sp>
      <p:sp>
        <p:nvSpPr>
          <p:cNvPr id="198" name="Google Shape;198;p41"/>
          <p:cNvSpPr txBox="1"/>
          <p:nvPr>
            <p:ph idx="2" type="body"/>
          </p:nvPr>
        </p:nvSpPr>
        <p:spPr>
          <a:xfrm>
            <a:off x="412325" y="1254425"/>
            <a:ext cx="8210700" cy="33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Government Agency/ Organization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Small to Mid-Size Private Organization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42"/>
          <p:cNvSpPr txBox="1"/>
          <p:nvPr>
            <p:ph type="title"/>
          </p:nvPr>
        </p:nvSpPr>
        <p:spPr>
          <a:xfrm>
            <a:off x="356616" y="173736"/>
            <a:ext cx="79239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Containment Strategy</a:t>
            </a:r>
            <a:endParaRPr/>
          </a:p>
        </p:txBody>
      </p:sp>
      <p:sp>
        <p:nvSpPr>
          <p:cNvPr id="204" name="Google Shape;204;p42"/>
          <p:cNvSpPr txBox="1"/>
          <p:nvPr>
            <p:ph idx="2" type="body"/>
          </p:nvPr>
        </p:nvSpPr>
        <p:spPr>
          <a:xfrm>
            <a:off x="356625" y="822125"/>
            <a:ext cx="8216100" cy="371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Scope of Impact:</a:t>
            </a:r>
            <a:r>
              <a:rPr lang="en"/>
              <a:t> </a:t>
            </a:r>
            <a:endParaRPr/>
          </a:p>
          <a:p>
            <a:pPr indent="-317500" lvl="0" marL="457200" rtl="0" algn="l">
              <a:spcBef>
                <a:spcPts val="0"/>
              </a:spcBef>
              <a:spcAft>
                <a:spcPts val="0"/>
              </a:spcAft>
              <a:buSzPts val="1400"/>
              <a:buChar char="-"/>
            </a:pPr>
            <a:r>
              <a:rPr lang="en">
                <a:solidFill>
                  <a:schemeClr val="dk1"/>
                </a:solidFill>
              </a:rPr>
              <a:t>Summarize the scope of the attack surface vulnerable to this sample. Include information 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Severity:</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Explain how severe this malware is. Based on this information, recommend a timeline for patching.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Solution: </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Explain the steps to fix a computer that has been affected; which patches to use, if any; and strategies for preventing future attacks.</a:t>
            </a:r>
            <a:endParaRPr b="1">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What to Patch: </a:t>
            </a:r>
            <a:endParaRPr b="1"/>
          </a:p>
          <a:p>
            <a:pPr indent="-317500" lvl="0" marL="457200" rtl="0" algn="l">
              <a:spcBef>
                <a:spcPts val="0"/>
              </a:spcBef>
              <a:spcAft>
                <a:spcPts val="0"/>
              </a:spcAft>
              <a:buSzPts val="1400"/>
              <a:buChar char="-"/>
            </a:pPr>
            <a:r>
              <a:rPr lang="en"/>
              <a:t>Which services/software/etc. need to be upgraded, with a link to the patch to install. These can be easily found on most vulnerability databases.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Severity and Timelines:</a:t>
            </a:r>
            <a:r>
              <a:rPr lang="en"/>
              <a:t> Suggest a "criticality level"/timeline for implementing the patches based on the organization you chose. How big is the threat and how quickly should patches be implemented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t>NOTE: Use the </a:t>
            </a:r>
            <a:r>
              <a:rPr b="1" lang="en" sz="1200" u="sng">
                <a:solidFill>
                  <a:schemeClr val="hlink"/>
                </a:solidFill>
                <a:hlinkClick r:id="rId3"/>
              </a:rPr>
              <a:t>Containment Strategy and Awareness Training Template</a:t>
            </a:r>
            <a:r>
              <a:rPr b="1" lang="en" sz="1200"/>
              <a:t> to guide you with your report. </a:t>
            </a:r>
            <a:endParaRPr b="1" sz="1200"/>
          </a:p>
          <a:p>
            <a:pPr indent="0" lvl="0" marL="914400" rtl="0" algn="l">
              <a:spcBef>
                <a:spcPts val="0"/>
              </a:spcBef>
              <a:spcAft>
                <a:spcPts val="0"/>
              </a:spcAft>
              <a:buNone/>
            </a:pPr>
            <a:br>
              <a:rPr lang="en"/>
            </a:b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43"/>
          <p:cNvSpPr txBox="1"/>
          <p:nvPr>
            <p:ph type="title"/>
          </p:nvPr>
        </p:nvSpPr>
        <p:spPr>
          <a:xfrm>
            <a:off x="356616" y="173736"/>
            <a:ext cx="79239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Awareness Training</a:t>
            </a:r>
            <a:endParaRPr/>
          </a:p>
        </p:txBody>
      </p:sp>
      <p:sp>
        <p:nvSpPr>
          <p:cNvPr id="210" name="Google Shape;210;p43"/>
          <p:cNvSpPr txBox="1"/>
          <p:nvPr>
            <p:ph idx="1" type="subTitle"/>
          </p:nvPr>
        </p:nvSpPr>
        <p:spPr>
          <a:xfrm>
            <a:off x="356616" y="752175"/>
            <a:ext cx="78135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Write up a "how-to" with the following sections.</a:t>
            </a:r>
            <a:endParaRPr>
              <a:highlight>
                <a:srgbClr val="FFFF00"/>
              </a:highlight>
            </a:endParaRPr>
          </a:p>
        </p:txBody>
      </p:sp>
      <p:sp>
        <p:nvSpPr>
          <p:cNvPr id="211" name="Google Shape;211;p43"/>
          <p:cNvSpPr txBox="1"/>
          <p:nvPr>
            <p:ph idx="2" type="body"/>
          </p:nvPr>
        </p:nvSpPr>
        <p:spPr>
          <a:xfrm>
            <a:off x="412325" y="1254425"/>
            <a:ext cx="8251500" cy="3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Identification:</a:t>
            </a:r>
            <a:r>
              <a:rPr lang="en"/>
              <a:t> </a:t>
            </a:r>
            <a:r>
              <a:rPr i="1" lang="en" sz="1100">
                <a:solidFill>
                  <a:schemeClr val="dk1"/>
                </a:solidFill>
              </a:rPr>
              <a:t>Explain the steps to identify an infection with your sample. Refer to your Behavioral Analysis results from before, and list the prominent pieces of suspicious activity.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Quarantine: </a:t>
            </a:r>
            <a:r>
              <a:rPr i="1" lang="en" sz="1100">
                <a:solidFill>
                  <a:schemeClr val="dk1"/>
                </a:solidFill>
              </a:rPr>
              <a:t>Based on your Behavioral Analysis results from before, explain the steps users should take to minimize damage to their computer and the rest of the network if  they find their device to be infected.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Escalation: </a:t>
            </a:r>
            <a:r>
              <a:rPr lang="en"/>
              <a:t>Suggest a simple escalation protocol in the event an end user finds a compromised device. Who and which other teams should be notified?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NOTE: Use the </a:t>
            </a:r>
            <a:r>
              <a:rPr b="1" lang="en" sz="1200" u="sng">
                <a:solidFill>
                  <a:schemeClr val="accent5"/>
                </a:solidFill>
                <a:hlinkClick r:id="rId3"/>
              </a:rPr>
              <a:t>Containment Strategy and Awareness Training Template</a:t>
            </a:r>
            <a:r>
              <a:rPr b="1" lang="en" sz="1200">
                <a:solidFill>
                  <a:schemeClr val="dk1"/>
                </a:solidFill>
              </a:rPr>
              <a:t> to guide you with your report.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44"/>
          <p:cNvSpPr txBox="1"/>
          <p:nvPr>
            <p:ph type="title"/>
          </p:nvPr>
        </p:nvSpPr>
        <p:spPr>
          <a:xfrm>
            <a:off x="1469625" y="1240500"/>
            <a:ext cx="6664200" cy="14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Every group must present a proposal </a:t>
            </a:r>
            <a:br>
              <a:rPr lang="en" sz="2400">
                <a:solidFill>
                  <a:srgbClr val="000000"/>
                </a:solidFill>
              </a:rPr>
            </a:br>
            <a:r>
              <a:rPr lang="en" sz="2400">
                <a:solidFill>
                  <a:srgbClr val="000000"/>
                </a:solidFill>
              </a:rPr>
              <a:t>that is approved by the instructor.</a:t>
            </a:r>
            <a:r>
              <a:rPr lang="en" sz="2400"/>
              <a:t> </a:t>
            </a:r>
            <a:endParaRPr sz="2400"/>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lang="en" sz="2400"/>
              <a:t>(Proposal should include topic + list of articles and other resources you will use to complete the report and presentation). </a:t>
            </a:r>
            <a:endParaRPr sz="2400"/>
          </a:p>
          <a:p>
            <a:pPr indent="0" lvl="0" marL="0" rtl="0" algn="l">
              <a:spcBef>
                <a:spcPts val="0"/>
              </a:spcBef>
              <a:spcAft>
                <a:spcPts val="0"/>
              </a:spcAft>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5"/>
          <p:cNvSpPr txBox="1"/>
          <p:nvPr>
            <p:ph type="title"/>
          </p:nvPr>
        </p:nvSpPr>
        <p:spPr>
          <a:xfrm>
            <a:off x="2629775" y="1534650"/>
            <a:ext cx="6227100" cy="22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 creative and make your topic</a:t>
            </a:r>
            <a:r>
              <a:rPr lang="en"/>
              <a:t> </a:t>
            </a:r>
            <a:r>
              <a:rPr b="1" lang="en"/>
              <a:t>interesting </a:t>
            </a:r>
            <a:r>
              <a:rPr lang="en"/>
              <a:t>and a bit off the beaten path.</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6"/>
          <p:cNvSpPr txBox="1"/>
          <p:nvPr>
            <p:ph type="title"/>
          </p:nvPr>
        </p:nvSpPr>
        <p:spPr>
          <a:xfrm>
            <a:off x="1298625" y="1277225"/>
            <a:ext cx="6870600" cy="17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8C8E5"/>
                </a:solidFill>
              </a:rPr>
              <a:t>Due Dates:</a:t>
            </a:r>
            <a:r>
              <a:rPr lang="en"/>
              <a:t> </a:t>
            </a:r>
            <a:br>
              <a:rPr lang="en" sz="2400"/>
            </a:br>
            <a:endParaRPr sz="2400"/>
          </a:p>
          <a:p>
            <a:pPr indent="0" lvl="0" marL="0" rtl="0" algn="l">
              <a:spcBef>
                <a:spcPts val="0"/>
              </a:spcBef>
              <a:spcAft>
                <a:spcPts val="0"/>
              </a:spcAft>
              <a:buClr>
                <a:schemeClr val="dk1"/>
              </a:buClr>
              <a:buSzPts val="1100"/>
              <a:buFont typeface="Arial"/>
              <a:buNone/>
            </a:pPr>
            <a:r>
              <a:rPr lang="en" sz="2400"/>
              <a:t>Presentations will be on Day 3 of class</a:t>
            </a:r>
            <a:endParaRPr sz="2400"/>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Clr>
                <a:schemeClr val="dk1"/>
              </a:buClr>
              <a:buSzPts val="1100"/>
              <a:buFont typeface="Arial"/>
              <a:buNone/>
            </a:pPr>
            <a:r>
              <a:rPr lang="en" sz="2400"/>
              <a:t>Reports will be due the following week</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7"/>
          <p:cNvSpPr txBox="1"/>
          <p:nvPr>
            <p:ph type="title"/>
          </p:nvPr>
        </p:nvSpPr>
        <p:spPr>
          <a:xfrm>
            <a:off x="356616" y="173736"/>
            <a:ext cx="79239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a:t>
            </a:r>
            <a:endParaRPr/>
          </a:p>
        </p:txBody>
      </p:sp>
      <p:sp>
        <p:nvSpPr>
          <p:cNvPr id="232" name="Google Shape;232;p47"/>
          <p:cNvSpPr txBox="1"/>
          <p:nvPr>
            <p:ph idx="2" type="body"/>
          </p:nvPr>
        </p:nvSpPr>
        <p:spPr>
          <a:xfrm>
            <a:off x="703225" y="949625"/>
            <a:ext cx="8021100" cy="188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highlight>
                  <a:srgbClr val="FFFF00"/>
                </a:highlight>
              </a:rPr>
              <a:t>For your presentation:</a:t>
            </a:r>
            <a:endParaRPr>
              <a:highlight>
                <a:srgbClr val="FFFF00"/>
              </a:highlight>
            </a:endParaRPr>
          </a:p>
          <a:p>
            <a:pPr indent="-180340" lvl="0" marL="484632" rtl="0" algn="l">
              <a:lnSpc>
                <a:spcPct val="100000"/>
              </a:lnSpc>
              <a:spcBef>
                <a:spcPts val="400"/>
              </a:spcBef>
              <a:spcAft>
                <a:spcPts val="0"/>
              </a:spcAft>
              <a:buSzPts val="1400"/>
              <a:buChar char="•"/>
            </a:pPr>
            <a:r>
              <a:rPr lang="en"/>
              <a:t>Focus on both developing clean slides with technical accuracy and depth</a:t>
            </a:r>
            <a:endParaRPr/>
          </a:p>
          <a:p>
            <a:pPr indent="-180340" lvl="0" marL="484632" rtl="0" algn="l">
              <a:lnSpc>
                <a:spcPct val="100000"/>
              </a:lnSpc>
              <a:spcBef>
                <a:spcPts val="400"/>
              </a:spcBef>
              <a:spcAft>
                <a:spcPts val="0"/>
              </a:spcAft>
              <a:buSzPts val="1400"/>
              <a:buChar char="•"/>
            </a:pPr>
            <a:r>
              <a:rPr lang="en"/>
              <a:t>Try to make the presentations engaging </a:t>
            </a:r>
            <a:br>
              <a:rPr lang="en"/>
            </a:br>
            <a:r>
              <a:rPr lang="en"/>
              <a:t>(use this as an opportunity to practice your oral communication)</a:t>
            </a:r>
            <a:endParaRPr/>
          </a:p>
          <a:p>
            <a:pPr indent="-180340" lvl="0" marL="484632" rtl="0" algn="l">
              <a:lnSpc>
                <a:spcPct val="100000"/>
              </a:lnSpc>
              <a:spcBef>
                <a:spcPts val="400"/>
              </a:spcBef>
              <a:spcAft>
                <a:spcPts val="0"/>
              </a:spcAft>
              <a:buSzPts val="1400"/>
              <a:buChar char="•"/>
            </a:pPr>
            <a:r>
              <a:rPr lang="en"/>
              <a:t>Consider what in your 4-5 page report is relevant to include in your 10-12 minute presentation</a:t>
            </a:r>
            <a:endParaRPr/>
          </a:p>
          <a:p>
            <a:pPr indent="-180340" lvl="0" marL="484632" rtl="0" algn="l">
              <a:lnSpc>
                <a:spcPct val="100000"/>
              </a:lnSpc>
              <a:spcBef>
                <a:spcPts val="400"/>
              </a:spcBef>
              <a:spcAft>
                <a:spcPts val="0"/>
              </a:spcAft>
              <a:buSzPts val="1400"/>
              <a:buChar char="•"/>
            </a:pPr>
            <a:r>
              <a:rPr lang="en"/>
              <a:t>Each person must speak for at least 2 minutes</a:t>
            </a:r>
            <a:endParaRPr/>
          </a:p>
          <a:p>
            <a:pPr indent="-180340" lvl="0" marL="484632" rtl="0" algn="l">
              <a:lnSpc>
                <a:spcPct val="100000"/>
              </a:lnSpc>
              <a:spcBef>
                <a:spcPts val="400"/>
              </a:spcBef>
              <a:spcAft>
                <a:spcPts val="0"/>
              </a:spcAft>
              <a:buSzPts val="1400"/>
              <a:buChar char="•"/>
            </a:pPr>
            <a:r>
              <a:rPr lang="en"/>
              <a:t>You must be prepared to answer questions</a:t>
            </a:r>
            <a:endParaRPr/>
          </a:p>
          <a:p>
            <a:pPr indent="0" lvl="0" marL="0" rtl="0" algn="l">
              <a:lnSpc>
                <a:spcPct val="100000"/>
              </a:lnSpc>
              <a:spcBef>
                <a:spcPts val="400"/>
              </a:spcBef>
              <a:spcAft>
                <a:spcPts val="400"/>
              </a:spcAft>
              <a:buNone/>
            </a:pPr>
            <a:r>
              <a:t/>
            </a:r>
            <a:endParaRPr/>
          </a:p>
        </p:txBody>
      </p:sp>
      <p:sp>
        <p:nvSpPr>
          <p:cNvPr id="233" name="Google Shape;233;p47"/>
          <p:cNvSpPr txBox="1"/>
          <p:nvPr>
            <p:ph idx="2" type="body"/>
          </p:nvPr>
        </p:nvSpPr>
        <p:spPr>
          <a:xfrm>
            <a:off x="707128" y="2922075"/>
            <a:ext cx="6094200" cy="188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highlight>
                  <a:srgbClr val="FFFF00"/>
                </a:highlight>
              </a:rPr>
              <a:t>For your report:</a:t>
            </a:r>
            <a:endParaRPr b="1" sz="1800">
              <a:highlight>
                <a:srgbClr val="FFFF00"/>
              </a:highlight>
            </a:endParaRPr>
          </a:p>
          <a:p>
            <a:pPr indent="-180340" lvl="0" marL="484632" rtl="0" algn="l">
              <a:lnSpc>
                <a:spcPct val="100000"/>
              </a:lnSpc>
              <a:spcBef>
                <a:spcPts val="400"/>
              </a:spcBef>
              <a:spcAft>
                <a:spcPts val="0"/>
              </a:spcAft>
              <a:buSzPts val="1400"/>
              <a:buChar char="•"/>
            </a:pPr>
            <a:r>
              <a:rPr lang="en"/>
              <a:t>At least 4–5 pages (double spaced)</a:t>
            </a:r>
            <a:endParaRPr/>
          </a:p>
          <a:p>
            <a:pPr indent="-180340" lvl="0" marL="484632" rtl="0" algn="l">
              <a:lnSpc>
                <a:spcPct val="100000"/>
              </a:lnSpc>
              <a:spcBef>
                <a:spcPts val="400"/>
              </a:spcBef>
              <a:spcAft>
                <a:spcPts val="0"/>
              </a:spcAft>
              <a:buSzPts val="1400"/>
              <a:buChar char="•"/>
            </a:pPr>
            <a:r>
              <a:rPr lang="en"/>
              <a:t>Include at least one diagram</a:t>
            </a:r>
            <a:endParaRPr/>
          </a:p>
          <a:p>
            <a:pPr indent="-180340" lvl="0" marL="484632" rtl="0" algn="l">
              <a:lnSpc>
                <a:spcPct val="100000"/>
              </a:lnSpc>
              <a:spcBef>
                <a:spcPts val="400"/>
              </a:spcBef>
              <a:spcAft>
                <a:spcPts val="0"/>
              </a:spcAft>
              <a:buSzPts val="1400"/>
              <a:buChar char="•"/>
            </a:pPr>
            <a:r>
              <a:rPr lang="en"/>
              <a:t>Report should cover the same themes as your presentation</a:t>
            </a:r>
            <a:endParaRPr/>
          </a:p>
          <a:p>
            <a:pPr indent="-180340" lvl="0" marL="484632" rtl="0" algn="l">
              <a:lnSpc>
                <a:spcPct val="100000"/>
              </a:lnSpc>
              <a:spcBef>
                <a:spcPts val="400"/>
              </a:spcBef>
              <a:spcAft>
                <a:spcPts val="0"/>
              </a:spcAft>
              <a:buSzPts val="1400"/>
              <a:buChar char="•"/>
            </a:pPr>
            <a:r>
              <a:rPr lang="en"/>
              <a:t>Include works cited at the end </a:t>
            </a:r>
            <a:endParaRPr/>
          </a:p>
          <a:p>
            <a:pPr indent="0" lvl="0" marL="0" rtl="0" algn="l">
              <a:lnSpc>
                <a:spcPct val="100000"/>
              </a:lnSpc>
              <a:spcBef>
                <a:spcPts val="400"/>
              </a:spcBef>
              <a:spcAft>
                <a:spcPts val="4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30"/>
          <p:cNvSpPr txBox="1"/>
          <p:nvPr>
            <p:ph type="title"/>
          </p:nvPr>
        </p:nvSpPr>
        <p:spPr>
          <a:xfrm>
            <a:off x="3702225" y="164450"/>
            <a:ext cx="5151000" cy="8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You’ve Made A Lot of Progress So Far!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8"/>
          <p:cNvSpPr txBox="1"/>
          <p:nvPr>
            <p:ph type="title"/>
          </p:nvPr>
        </p:nvSpPr>
        <p:spPr>
          <a:xfrm>
            <a:off x="2629775" y="1734750"/>
            <a:ext cx="5684400" cy="22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should consider this to be a </a:t>
            </a:r>
            <a:r>
              <a:rPr b="1" lang="en">
                <a:highlight>
                  <a:srgbClr val="FFFF00"/>
                </a:highlight>
              </a:rPr>
              <a:t>key part</a:t>
            </a:r>
            <a:r>
              <a:rPr lang="en"/>
              <a:t> of your job application materials.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9"/>
          <p:cNvSpPr txBox="1"/>
          <p:nvPr>
            <p:ph type="title"/>
          </p:nvPr>
        </p:nvSpPr>
        <p:spPr>
          <a:xfrm>
            <a:off x="356626" y="173725"/>
            <a:ext cx="8595600" cy="36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Good Luck!</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50"/>
          <p:cNvSpPr txBox="1"/>
          <p:nvPr>
            <p:ph type="title"/>
          </p:nvPr>
        </p:nvSpPr>
        <p:spPr>
          <a:xfrm>
            <a:off x="356616" y="173736"/>
            <a:ext cx="79239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Group Formation </a:t>
            </a:r>
            <a:br>
              <a:rPr lang="en" sz="3600"/>
            </a:br>
            <a:r>
              <a:rPr lang="en"/>
              <a:t>(Instructors to Select)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51"/>
          <p:cNvSpPr txBox="1"/>
          <p:nvPr>
            <p:ph type="title"/>
          </p:nvPr>
        </p:nvSpPr>
        <p:spPr>
          <a:xfrm>
            <a:off x="342150" y="2088475"/>
            <a:ext cx="8490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31"/>
          <p:cNvSpPr txBox="1"/>
          <p:nvPr>
            <p:ph type="title"/>
          </p:nvPr>
        </p:nvSpPr>
        <p:spPr>
          <a:xfrm>
            <a:off x="4713975" y="1796600"/>
            <a:ext cx="3919200" cy="6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highlight>
                  <a:srgbClr val="FFFF00"/>
                </a:highlight>
              </a:rPr>
              <a:t>We’ve covered a lot!</a:t>
            </a:r>
            <a:endParaRPr sz="3000">
              <a:solidFill>
                <a:srgbClr val="000000"/>
              </a:solidFill>
              <a:highlight>
                <a:srgbClr val="FFFF00"/>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32"/>
          <p:cNvSpPr txBox="1"/>
          <p:nvPr>
            <p:ph type="title"/>
          </p:nvPr>
        </p:nvSpPr>
        <p:spPr>
          <a:xfrm>
            <a:off x="1423416" y="173736"/>
            <a:ext cx="54864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Agenda for the Weeks Ahead!</a:t>
            </a:r>
            <a:endParaRPr/>
          </a:p>
        </p:txBody>
      </p:sp>
      <p:sp>
        <p:nvSpPr>
          <p:cNvPr id="141" name="Google Shape;141;p32"/>
          <p:cNvSpPr txBox="1"/>
          <p:nvPr>
            <p:ph idx="1" type="subTitle"/>
          </p:nvPr>
        </p:nvSpPr>
        <p:spPr>
          <a:xfrm>
            <a:off x="1423428" y="752175"/>
            <a:ext cx="74277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F00"/>
                </a:highlight>
              </a:rPr>
              <a:t>This week we'll be taking a break to work on projects.</a:t>
            </a:r>
            <a:endParaRPr>
              <a:highlight>
                <a:srgbClr val="FFFF00"/>
              </a:highlight>
            </a:endParaRPr>
          </a:p>
        </p:txBody>
      </p:sp>
      <p:sp>
        <p:nvSpPr>
          <p:cNvPr id="142" name="Google Shape;142;p32"/>
          <p:cNvSpPr txBox="1"/>
          <p:nvPr>
            <p:ph idx="1" type="subTitle"/>
          </p:nvPr>
        </p:nvSpPr>
        <p:spPr>
          <a:xfrm>
            <a:off x="1504275" y="1401350"/>
            <a:ext cx="6899700" cy="27627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t>In the Weeks to Come… We’ll be focused on:</a:t>
            </a:r>
            <a:endParaRPr/>
          </a:p>
          <a:p>
            <a:pPr indent="-205740" lvl="0" marL="548640" rtl="0" algn="l">
              <a:lnSpc>
                <a:spcPct val="120000"/>
              </a:lnSpc>
              <a:spcBef>
                <a:spcPts val="0"/>
              </a:spcBef>
              <a:spcAft>
                <a:spcPts val="0"/>
              </a:spcAft>
              <a:buClr>
                <a:schemeClr val="dk1"/>
              </a:buClr>
              <a:buSzPts val="1800"/>
              <a:buChar char="●"/>
            </a:pPr>
            <a:r>
              <a:rPr b="0" lang="en" sz="1800">
                <a:solidFill>
                  <a:schemeClr val="dk1"/>
                </a:solidFill>
              </a:rPr>
              <a:t>Career Preparation</a:t>
            </a:r>
            <a:endParaRPr b="0" sz="1800">
              <a:solidFill>
                <a:schemeClr val="dk1"/>
              </a:solidFill>
            </a:endParaRPr>
          </a:p>
          <a:p>
            <a:pPr indent="-205740" lvl="0" marL="548640" rtl="0" algn="l">
              <a:lnSpc>
                <a:spcPct val="120000"/>
              </a:lnSpc>
              <a:spcBef>
                <a:spcPts val="0"/>
              </a:spcBef>
              <a:spcAft>
                <a:spcPts val="0"/>
              </a:spcAft>
              <a:buClr>
                <a:schemeClr val="dk1"/>
              </a:buClr>
              <a:buSzPts val="1800"/>
              <a:buChar char="●"/>
            </a:pPr>
            <a:r>
              <a:rPr b="0" lang="en" sz="1800">
                <a:solidFill>
                  <a:schemeClr val="dk1"/>
                </a:solidFill>
              </a:rPr>
              <a:t>Pen Testing</a:t>
            </a:r>
            <a:endParaRPr b="0" sz="1800">
              <a:solidFill>
                <a:schemeClr val="dk1"/>
              </a:solidFill>
            </a:endParaRPr>
          </a:p>
          <a:p>
            <a:pPr indent="-205740" lvl="0" marL="548640" rtl="0" algn="l">
              <a:lnSpc>
                <a:spcPct val="120000"/>
              </a:lnSpc>
              <a:spcBef>
                <a:spcPts val="0"/>
              </a:spcBef>
              <a:spcAft>
                <a:spcPts val="0"/>
              </a:spcAft>
              <a:buClr>
                <a:schemeClr val="dk1"/>
              </a:buClr>
              <a:buSzPts val="1800"/>
              <a:buChar char="●"/>
            </a:pPr>
            <a:r>
              <a:rPr b="0" lang="en" sz="1800">
                <a:solidFill>
                  <a:schemeClr val="dk1"/>
                </a:solidFill>
              </a:rPr>
              <a:t>SIEMS</a:t>
            </a:r>
            <a:endParaRPr b="0" sz="1800">
              <a:solidFill>
                <a:schemeClr val="dk1"/>
              </a:solidFill>
            </a:endParaRPr>
          </a:p>
          <a:p>
            <a:pPr indent="-205740" lvl="0" marL="548640" rtl="0" algn="l">
              <a:lnSpc>
                <a:spcPct val="120000"/>
              </a:lnSpc>
              <a:spcBef>
                <a:spcPts val="0"/>
              </a:spcBef>
              <a:spcAft>
                <a:spcPts val="0"/>
              </a:spcAft>
              <a:buClr>
                <a:schemeClr val="dk1"/>
              </a:buClr>
              <a:buSzPts val="1800"/>
              <a:buChar char="●"/>
            </a:pPr>
            <a:r>
              <a:rPr b="0" lang="en" sz="1800">
                <a:solidFill>
                  <a:schemeClr val="dk1"/>
                </a:solidFill>
              </a:rPr>
              <a:t>Incident Response</a:t>
            </a:r>
            <a:endParaRPr b="0" sz="1800">
              <a:solidFill>
                <a:schemeClr val="dk1"/>
              </a:solidFill>
            </a:endParaRPr>
          </a:p>
          <a:p>
            <a:pPr indent="-205740" lvl="0" marL="548640" rtl="0" algn="l">
              <a:lnSpc>
                <a:spcPct val="120000"/>
              </a:lnSpc>
              <a:spcBef>
                <a:spcPts val="0"/>
              </a:spcBef>
              <a:spcAft>
                <a:spcPts val="0"/>
              </a:spcAft>
              <a:buClr>
                <a:schemeClr val="dk1"/>
              </a:buClr>
              <a:buSzPts val="1800"/>
              <a:buChar char="●"/>
            </a:pPr>
            <a:r>
              <a:rPr b="0" lang="en" sz="1800">
                <a:solidFill>
                  <a:schemeClr val="dk1"/>
                </a:solidFill>
              </a:rPr>
              <a:t>Governance and Compliance</a:t>
            </a:r>
            <a:endParaRPr b="0" sz="1800">
              <a:solidFill>
                <a:schemeClr val="dk1"/>
              </a:solidFill>
            </a:endParaRPr>
          </a:p>
          <a:p>
            <a:pPr indent="-205740" lvl="0" marL="548640" rtl="0" algn="l">
              <a:lnSpc>
                <a:spcPct val="120000"/>
              </a:lnSpc>
              <a:spcBef>
                <a:spcPts val="0"/>
              </a:spcBef>
              <a:spcAft>
                <a:spcPts val="0"/>
              </a:spcAft>
              <a:buClr>
                <a:schemeClr val="dk1"/>
              </a:buClr>
              <a:buSzPts val="1800"/>
              <a:buChar char="●"/>
            </a:pPr>
            <a:r>
              <a:rPr b="0" lang="en" sz="1800">
                <a:solidFill>
                  <a:schemeClr val="dk1"/>
                </a:solidFill>
              </a:rPr>
              <a:t>Security+</a:t>
            </a:r>
            <a:endParaRPr b="0" sz="1800">
              <a:solidFill>
                <a:schemeClr val="dk1"/>
              </a:solidFill>
            </a:endParaRPr>
          </a:p>
          <a:p>
            <a:pPr indent="-205740" lvl="0" marL="548640" rtl="0" algn="l">
              <a:lnSpc>
                <a:spcPct val="120000"/>
              </a:lnSpc>
              <a:spcBef>
                <a:spcPts val="0"/>
              </a:spcBef>
              <a:spcAft>
                <a:spcPts val="0"/>
              </a:spcAft>
              <a:buClr>
                <a:schemeClr val="dk1"/>
              </a:buClr>
              <a:buSzPts val="1800"/>
              <a:buChar char="●"/>
            </a:pPr>
            <a:r>
              <a:rPr b="0" lang="en" sz="1800">
                <a:solidFill>
                  <a:schemeClr val="dk1"/>
                </a:solidFill>
              </a:rPr>
              <a:t>Plus Much More!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3"/>
          <p:cNvSpPr txBox="1"/>
          <p:nvPr>
            <p:ph type="title"/>
          </p:nvPr>
        </p:nvSpPr>
        <p:spPr>
          <a:xfrm>
            <a:off x="342150" y="2088475"/>
            <a:ext cx="8490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Week: Projects!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4"/>
          <p:cNvSpPr txBox="1"/>
          <p:nvPr>
            <p:ph idx="1" type="subTitle"/>
          </p:nvPr>
        </p:nvSpPr>
        <p:spPr>
          <a:xfrm>
            <a:off x="2861300" y="791175"/>
            <a:ext cx="5599500" cy="25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FFFFFF"/>
                </a:solidFill>
              </a:rPr>
              <a:t>For your Project, you will:</a:t>
            </a:r>
            <a:endParaRPr sz="1800" u="sng"/>
          </a:p>
          <a:p>
            <a:pPr indent="-165608" lvl="0" marL="292608" rtl="0" algn="l">
              <a:spcBef>
                <a:spcPts val="1000"/>
              </a:spcBef>
              <a:spcAft>
                <a:spcPts val="0"/>
              </a:spcAft>
              <a:buClr>
                <a:srgbClr val="FFFFFF"/>
              </a:buClr>
              <a:buSzPts val="1600"/>
              <a:buChar char="●"/>
            </a:pPr>
            <a:r>
              <a:rPr lang="en" sz="1600"/>
              <a:t>Select a Malware instance or class</a:t>
            </a:r>
            <a:r>
              <a:rPr lang="en" sz="1600">
                <a:solidFill>
                  <a:srgbClr val="FFFFFF"/>
                </a:solidFill>
              </a:rPr>
              <a:t> </a:t>
            </a:r>
            <a:endParaRPr b="0" sz="1600"/>
          </a:p>
          <a:p>
            <a:pPr indent="-165608" lvl="0" marL="292608" rtl="0" algn="l">
              <a:spcBef>
                <a:spcPts val="1000"/>
              </a:spcBef>
              <a:spcAft>
                <a:spcPts val="0"/>
              </a:spcAft>
              <a:buClr>
                <a:srgbClr val="FFFFFF"/>
              </a:buClr>
              <a:buSzPts val="1600"/>
              <a:buChar char="●"/>
            </a:pPr>
            <a:r>
              <a:rPr lang="en" sz="1600"/>
              <a:t>Document how it works, its scope, and extent of impact</a:t>
            </a:r>
            <a:endParaRPr sz="1600"/>
          </a:p>
          <a:p>
            <a:pPr indent="-165608" lvl="0" marL="292608" rtl="0" algn="l">
              <a:spcBef>
                <a:spcPts val="1000"/>
              </a:spcBef>
              <a:spcAft>
                <a:spcPts val="0"/>
              </a:spcAft>
              <a:buClr>
                <a:srgbClr val="FFFFFF"/>
              </a:buClr>
              <a:buSzPts val="1600"/>
              <a:buChar char="●"/>
            </a:pPr>
            <a:r>
              <a:rPr lang="en" sz="1600"/>
              <a:t>Document technical findings from existing analyses and industry reports</a:t>
            </a:r>
            <a:endParaRPr sz="1600">
              <a:solidFill>
                <a:srgbClr val="FFFFFF"/>
              </a:solidFill>
            </a:endParaRPr>
          </a:p>
          <a:p>
            <a:pPr indent="-165608" lvl="0" marL="292608" rtl="0" algn="l">
              <a:spcBef>
                <a:spcPts val="1000"/>
              </a:spcBef>
              <a:spcAft>
                <a:spcPts val="0"/>
              </a:spcAft>
              <a:buClr>
                <a:srgbClr val="FFFFFF"/>
              </a:buClr>
              <a:buSzPts val="1600"/>
              <a:buChar char="●"/>
            </a:pPr>
            <a:r>
              <a:rPr lang="en" sz="1600">
                <a:solidFill>
                  <a:srgbClr val="FFFFFF"/>
                </a:solidFill>
              </a:rPr>
              <a:t>Discuss </a:t>
            </a:r>
            <a:r>
              <a:rPr lang="en" sz="1600"/>
              <a:t>containment and training strategies</a:t>
            </a:r>
            <a:endParaRPr sz="1600">
              <a:solidFill>
                <a:srgbClr val="FFFFFF"/>
              </a:solidFill>
            </a:endParaRPr>
          </a:p>
          <a:p>
            <a:pPr indent="0" lvl="0" marL="457200" rtl="0" algn="l">
              <a:spcBef>
                <a:spcPts val="1000"/>
              </a:spcBef>
              <a:spcAft>
                <a:spcPts val="0"/>
              </a:spcAft>
              <a:buNone/>
            </a:pPr>
            <a:r>
              <a:t/>
            </a:r>
            <a:endParaRPr sz="1600">
              <a:solidFill>
                <a:srgbClr val="FFFFFF"/>
              </a:solidFill>
            </a:endParaRPr>
          </a:p>
          <a:p>
            <a:pPr indent="0" lvl="0" marL="457200" rtl="0" algn="l">
              <a:spcBef>
                <a:spcPts val="1000"/>
              </a:spcBef>
              <a:spcAft>
                <a:spcPts val="0"/>
              </a:spcAft>
              <a:buNone/>
            </a:pPr>
            <a:r>
              <a:t/>
            </a:r>
            <a:endParaRPr sz="1600"/>
          </a:p>
          <a:p>
            <a:pPr indent="0" lvl="0" marL="457200" rtl="0" algn="l">
              <a:spcBef>
                <a:spcPts val="1000"/>
              </a:spcBef>
              <a:spcAft>
                <a:spcPts val="0"/>
              </a:spcAft>
              <a:buNone/>
            </a:pPr>
            <a:r>
              <a:t/>
            </a:r>
            <a:endParaRPr sz="1600"/>
          </a:p>
          <a:p>
            <a:pPr indent="0" lvl="0" marL="0" rtl="0" algn="l">
              <a:spcBef>
                <a:spcPts val="1000"/>
              </a:spcBef>
              <a:spcAft>
                <a:spcPts val="0"/>
              </a:spcAft>
              <a:buClr>
                <a:schemeClr val="dk1"/>
              </a:buClr>
              <a:buSzPts val="1100"/>
              <a:buFont typeface="Arial"/>
              <a:buNone/>
            </a:pPr>
            <a:r>
              <a:t/>
            </a:r>
            <a:endParaRPr sz="1800"/>
          </a:p>
          <a:p>
            <a:pPr indent="0" lvl="0" marL="0" rtl="0" algn="l">
              <a:spcBef>
                <a:spcPts val="1000"/>
              </a:spcBef>
              <a:spcAft>
                <a:spcPts val="0"/>
              </a:spcAft>
              <a:buClr>
                <a:schemeClr val="dk1"/>
              </a:buClr>
              <a:buSzPts val="1100"/>
              <a:buFont typeface="Arial"/>
              <a:buNone/>
            </a:pPr>
            <a:r>
              <a:t/>
            </a:r>
            <a:endParaRPr b="0" sz="1800"/>
          </a:p>
          <a:p>
            <a:pPr indent="0" lvl="0" marL="0" rtl="0" algn="l">
              <a:spcBef>
                <a:spcPts val="1000"/>
              </a:spcBef>
              <a:spcAft>
                <a:spcPts val="1000"/>
              </a:spcAft>
              <a:buClr>
                <a:schemeClr val="dk1"/>
              </a:buClr>
              <a:buSzPts val="1100"/>
              <a:buFont typeface="Arial"/>
              <a:buNone/>
            </a:pPr>
            <a:r>
              <a:t/>
            </a:r>
            <a:endParaRPr sz="1800">
              <a:solidFill>
                <a:srgbClr val="FFFFFF"/>
              </a:solidFill>
            </a:endParaRPr>
          </a:p>
        </p:txBody>
      </p:sp>
      <p:sp>
        <p:nvSpPr>
          <p:cNvPr id="153" name="Google Shape;153;p34"/>
          <p:cNvSpPr txBox="1"/>
          <p:nvPr>
            <p:ph idx="2" type="subTitle"/>
          </p:nvPr>
        </p:nvSpPr>
        <p:spPr>
          <a:xfrm>
            <a:off x="3168550" y="4270475"/>
            <a:ext cx="4756500" cy="52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All Week!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5"/>
          <p:cNvSpPr txBox="1"/>
          <p:nvPr>
            <p:ph idx="1" type="subTitle"/>
          </p:nvPr>
        </p:nvSpPr>
        <p:spPr>
          <a:xfrm>
            <a:off x="3017125" y="813300"/>
            <a:ext cx="5687700" cy="26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u="sng">
                <a:solidFill>
                  <a:srgbClr val="FFFFFF"/>
                </a:solidFill>
              </a:rPr>
              <a:t>Your Project Deliverables:</a:t>
            </a:r>
            <a:endParaRPr sz="1800" u="sng">
              <a:solidFill>
                <a:srgbClr val="FFFFFF"/>
              </a:solidFill>
            </a:endParaRPr>
          </a:p>
          <a:p>
            <a:pPr indent="0" lvl="0" marL="0" rtl="0" algn="l">
              <a:spcBef>
                <a:spcPts val="1000"/>
              </a:spcBef>
              <a:spcAft>
                <a:spcPts val="0"/>
              </a:spcAft>
              <a:buClr>
                <a:schemeClr val="dk1"/>
              </a:buClr>
              <a:buSzPts val="1100"/>
              <a:buFont typeface="Arial"/>
              <a:buNone/>
            </a:pPr>
            <a:r>
              <a:rPr b="0" lang="en" sz="1800">
                <a:solidFill>
                  <a:srgbClr val="FFFFFF"/>
                </a:solidFill>
              </a:rPr>
              <a:t>Over the course of this week, you will be working in teams of </a:t>
            </a:r>
            <a:r>
              <a:rPr b="0" lang="en" sz="1800"/>
              <a:t>four</a:t>
            </a:r>
            <a:r>
              <a:rPr b="0" lang="en" sz="1800">
                <a:solidFill>
                  <a:srgbClr val="FFFFFF"/>
                </a:solidFill>
              </a:rPr>
              <a:t> to prepare a:</a:t>
            </a:r>
            <a:endParaRPr b="0" sz="1800">
              <a:solidFill>
                <a:srgbClr val="FFFFFF"/>
              </a:solidFill>
            </a:endParaRPr>
          </a:p>
          <a:p>
            <a:pPr indent="-342900" lvl="0" marL="457200" rtl="0" algn="l">
              <a:spcBef>
                <a:spcPts val="1000"/>
              </a:spcBef>
              <a:spcAft>
                <a:spcPts val="0"/>
              </a:spcAft>
              <a:buClr>
                <a:srgbClr val="FFFFFF"/>
              </a:buClr>
              <a:buSzPts val="1800"/>
              <a:buChar char="●"/>
            </a:pPr>
            <a:r>
              <a:rPr b="0" lang="en" sz="1800">
                <a:solidFill>
                  <a:srgbClr val="FFFFFF"/>
                </a:solidFill>
              </a:rPr>
              <a:t>10-12 minute presentation</a:t>
            </a:r>
            <a:br>
              <a:rPr b="0" lang="en" sz="1800">
                <a:solidFill>
                  <a:srgbClr val="FFFFFF"/>
                </a:solidFill>
              </a:rPr>
            </a:br>
            <a:endParaRPr b="0" sz="1800">
              <a:solidFill>
                <a:srgbClr val="FFFFFF"/>
              </a:solidFill>
            </a:endParaRPr>
          </a:p>
          <a:p>
            <a:pPr indent="-342900" lvl="0" marL="457200" rtl="0" algn="l">
              <a:spcBef>
                <a:spcPts val="0"/>
              </a:spcBef>
              <a:spcAft>
                <a:spcPts val="0"/>
              </a:spcAft>
              <a:buClr>
                <a:srgbClr val="FFFFFF"/>
              </a:buClr>
              <a:buSzPts val="1800"/>
              <a:buChar char="●"/>
            </a:pPr>
            <a:r>
              <a:rPr b="0" lang="en" sz="1800"/>
              <a:t>4-5 </a:t>
            </a:r>
            <a:r>
              <a:rPr b="0" lang="en" sz="1800">
                <a:solidFill>
                  <a:srgbClr val="FFFFFF"/>
                </a:solidFill>
              </a:rPr>
              <a:t>page report</a:t>
            </a:r>
            <a:r>
              <a:rPr b="0" lang="en" sz="1800">
                <a:solidFill>
                  <a:srgbClr val="FFFFFF"/>
                </a:solidFill>
              </a:rPr>
              <a:t> </a:t>
            </a:r>
            <a:endParaRPr b="0" sz="1800">
              <a:solidFill>
                <a:srgbClr val="FFFFFF"/>
              </a:solidFill>
            </a:endParaRPr>
          </a:p>
          <a:p>
            <a:pPr indent="0" lvl="0" marL="0" rtl="0" algn="l">
              <a:spcBef>
                <a:spcPts val="1000"/>
              </a:spcBef>
              <a:spcAft>
                <a:spcPts val="0"/>
              </a:spcAft>
              <a:buNone/>
            </a:pPr>
            <a:r>
              <a:t/>
            </a:r>
            <a:endParaRPr sz="1800">
              <a:solidFill>
                <a:srgbClr val="FFFFFF"/>
              </a:solidFill>
            </a:endParaRPr>
          </a:p>
          <a:p>
            <a:pPr indent="0" lvl="0" marL="0" rtl="0" algn="l">
              <a:spcBef>
                <a:spcPts val="1000"/>
              </a:spcBef>
              <a:spcAft>
                <a:spcPts val="1000"/>
              </a:spcAft>
              <a:buClr>
                <a:schemeClr val="dk1"/>
              </a:buClr>
              <a:buSzPts val="1100"/>
              <a:buFont typeface="Arial"/>
              <a:buNone/>
            </a:pPr>
            <a:r>
              <a:t/>
            </a:r>
            <a:endParaRPr sz="1800">
              <a:solidFill>
                <a:srgbClr val="FFFFFF"/>
              </a:solidFill>
            </a:endParaRPr>
          </a:p>
        </p:txBody>
      </p:sp>
      <p:sp>
        <p:nvSpPr>
          <p:cNvPr id="159" name="Google Shape;159;p35"/>
          <p:cNvSpPr txBox="1"/>
          <p:nvPr>
            <p:ph idx="2" type="subTitle"/>
          </p:nvPr>
        </p:nvSpPr>
        <p:spPr>
          <a:xfrm>
            <a:off x="3168550" y="4270475"/>
            <a:ext cx="4756500" cy="52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All Week!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6"/>
          <p:cNvSpPr txBox="1"/>
          <p:nvPr>
            <p:ph idx="1" type="subTitle"/>
          </p:nvPr>
        </p:nvSpPr>
        <p:spPr>
          <a:xfrm>
            <a:off x="3017125" y="813300"/>
            <a:ext cx="5687700" cy="26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u="sng">
                <a:solidFill>
                  <a:srgbClr val="FFFFFF"/>
                </a:solidFill>
              </a:rPr>
              <a:t>Your </a:t>
            </a:r>
            <a:r>
              <a:rPr lang="en" sz="1800" u="sng"/>
              <a:t>Presentation and Report should include the following</a:t>
            </a:r>
            <a:r>
              <a:rPr lang="en" sz="1800" u="sng">
                <a:solidFill>
                  <a:srgbClr val="FFFFFF"/>
                </a:solidFill>
              </a:rPr>
              <a:t>:</a:t>
            </a:r>
            <a:endParaRPr sz="1800" u="sng"/>
          </a:p>
          <a:p>
            <a:pPr indent="-342900" lvl="0" marL="457200" rtl="0" algn="l">
              <a:spcBef>
                <a:spcPts val="1000"/>
              </a:spcBef>
              <a:spcAft>
                <a:spcPts val="0"/>
              </a:spcAft>
              <a:buClr>
                <a:srgbClr val="FFFFFF"/>
              </a:buClr>
              <a:buSzPts val="1800"/>
              <a:buChar char="●"/>
            </a:pPr>
            <a:r>
              <a:rPr b="0" lang="en" sz="1800">
                <a:solidFill>
                  <a:srgbClr val="FFFFFF"/>
                </a:solidFill>
              </a:rPr>
              <a:t>Overview of the Malware</a:t>
            </a:r>
            <a:endParaRPr b="0" sz="1800">
              <a:solidFill>
                <a:srgbClr val="FFFFFF"/>
              </a:solidFill>
            </a:endParaRPr>
          </a:p>
          <a:p>
            <a:pPr indent="-342900" lvl="0" marL="457200" rtl="0" algn="l">
              <a:spcBef>
                <a:spcPts val="0"/>
              </a:spcBef>
              <a:spcAft>
                <a:spcPts val="0"/>
              </a:spcAft>
              <a:buClr>
                <a:srgbClr val="FFFFFF"/>
              </a:buClr>
              <a:buSzPts val="1800"/>
              <a:buChar char="●"/>
            </a:pPr>
            <a:r>
              <a:rPr b="0" lang="en" sz="1800">
                <a:solidFill>
                  <a:srgbClr val="FFFFFF"/>
                </a:solidFill>
              </a:rPr>
              <a:t>Technical Expose</a:t>
            </a:r>
            <a:endParaRPr b="0" sz="1800">
              <a:solidFill>
                <a:srgbClr val="FFFFFF"/>
              </a:solidFill>
            </a:endParaRPr>
          </a:p>
          <a:p>
            <a:pPr indent="-342900" lvl="0" marL="457200" rtl="0" algn="l">
              <a:spcBef>
                <a:spcPts val="0"/>
              </a:spcBef>
              <a:spcAft>
                <a:spcPts val="0"/>
              </a:spcAft>
              <a:buClr>
                <a:srgbClr val="FFFFFF"/>
              </a:buClr>
              <a:buSzPts val="1800"/>
              <a:buChar char="●"/>
            </a:pPr>
            <a:r>
              <a:rPr b="0" lang="en" sz="1800"/>
              <a:t>Containment</a:t>
            </a:r>
            <a:r>
              <a:rPr b="0" lang="en" sz="1800">
                <a:solidFill>
                  <a:srgbClr val="FFFFFF"/>
                </a:solidFill>
              </a:rPr>
              <a:t> Strategy</a:t>
            </a:r>
            <a:endParaRPr b="0" sz="1800">
              <a:solidFill>
                <a:srgbClr val="FFFFFF"/>
              </a:solidFill>
            </a:endParaRPr>
          </a:p>
          <a:p>
            <a:pPr indent="-342900" lvl="0" marL="457200" rtl="0" algn="l">
              <a:spcBef>
                <a:spcPts val="0"/>
              </a:spcBef>
              <a:spcAft>
                <a:spcPts val="0"/>
              </a:spcAft>
              <a:buClr>
                <a:srgbClr val="FFFFFF"/>
              </a:buClr>
              <a:buSzPts val="1800"/>
              <a:buChar char="●"/>
            </a:pPr>
            <a:r>
              <a:rPr b="0" lang="en" sz="1800"/>
              <a:t>Awareness Training</a:t>
            </a:r>
            <a:endParaRPr b="0" sz="1800">
              <a:solidFill>
                <a:srgbClr val="FFFFFF"/>
              </a:solidFill>
            </a:endParaRPr>
          </a:p>
          <a:p>
            <a:pPr indent="0" lvl="0" marL="457200" rtl="0" algn="l">
              <a:spcBef>
                <a:spcPts val="1000"/>
              </a:spcBef>
              <a:spcAft>
                <a:spcPts val="0"/>
              </a:spcAft>
              <a:buNone/>
            </a:pPr>
            <a:r>
              <a:t/>
            </a:r>
            <a:endParaRPr b="0" sz="1800">
              <a:solidFill>
                <a:srgbClr val="FFFFFF"/>
              </a:solidFill>
            </a:endParaRPr>
          </a:p>
          <a:p>
            <a:pPr indent="0" lvl="0" marL="0" rtl="0" algn="l">
              <a:spcBef>
                <a:spcPts val="1000"/>
              </a:spcBef>
              <a:spcAft>
                <a:spcPts val="1000"/>
              </a:spcAft>
              <a:buClr>
                <a:schemeClr val="dk1"/>
              </a:buClr>
              <a:buSzPts val="1100"/>
              <a:buFont typeface="Arial"/>
              <a:buNone/>
            </a:pPr>
            <a:r>
              <a:t/>
            </a:r>
            <a:endParaRPr sz="1800">
              <a:solidFill>
                <a:srgbClr val="FFFFFF"/>
              </a:solidFill>
            </a:endParaRPr>
          </a:p>
        </p:txBody>
      </p:sp>
      <p:sp>
        <p:nvSpPr>
          <p:cNvPr id="165" name="Google Shape;165;p36"/>
          <p:cNvSpPr txBox="1"/>
          <p:nvPr>
            <p:ph idx="2" type="subTitle"/>
          </p:nvPr>
        </p:nvSpPr>
        <p:spPr>
          <a:xfrm>
            <a:off x="3168550" y="4270475"/>
            <a:ext cx="4756500" cy="52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All Week!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7"/>
          <p:cNvSpPr txBox="1"/>
          <p:nvPr>
            <p:ph type="title"/>
          </p:nvPr>
        </p:nvSpPr>
        <p:spPr>
          <a:xfrm>
            <a:off x="356616" y="173736"/>
            <a:ext cx="79239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Malware:</a:t>
            </a:r>
            <a:endParaRPr/>
          </a:p>
        </p:txBody>
      </p:sp>
      <p:graphicFrame>
        <p:nvGraphicFramePr>
          <p:cNvPr id="171" name="Google Shape;171;p37"/>
          <p:cNvGraphicFramePr/>
          <p:nvPr/>
        </p:nvGraphicFramePr>
        <p:xfrm>
          <a:off x="399150" y="1085975"/>
          <a:ext cx="3000000" cy="3000000"/>
        </p:xfrm>
        <a:graphic>
          <a:graphicData uri="http://schemas.openxmlformats.org/drawingml/2006/table">
            <a:tbl>
              <a:tblPr>
                <a:noFill/>
                <a:tableStyleId>{26FC08D6-C9C2-42A2-B82D-C2457E96F2A6}</a:tableStyleId>
              </a:tblPr>
              <a:tblGrid>
                <a:gridCol w="7344400"/>
              </a:tblGrid>
              <a:tr h="464675">
                <a:tc>
                  <a:txBody>
                    <a:bodyPr/>
                    <a:lstStyle/>
                    <a:p>
                      <a:pPr indent="0" lvl="0" marL="0" rtl="0" algn="l">
                        <a:spcBef>
                          <a:spcPts val="0"/>
                        </a:spcBef>
                        <a:spcAft>
                          <a:spcPts val="0"/>
                        </a:spcAft>
                        <a:buClr>
                          <a:schemeClr val="dk1"/>
                        </a:buClr>
                        <a:buSzPts val="1100"/>
                        <a:buFont typeface="Arial"/>
                        <a:buNone/>
                      </a:pPr>
                      <a:r>
                        <a:rPr lang="en" sz="1200" u="sng">
                          <a:solidFill>
                            <a:srgbClr val="0366D6"/>
                          </a:solidFill>
                          <a:hlinkClick r:id="rId3"/>
                        </a:rPr>
                        <a:t>Adylkuzz</a:t>
                      </a:r>
                      <a:endParaRPr/>
                    </a:p>
                  </a:txBody>
                  <a:tcPr marT="91425" marB="91425" marR="91425" marL="27430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tcPr>
                </a:tc>
              </a:tr>
              <a:tr h="455875">
                <a:tc>
                  <a:txBody>
                    <a:bodyPr/>
                    <a:lstStyle/>
                    <a:p>
                      <a:pPr indent="0" lvl="0" marL="0" rtl="0" algn="l">
                        <a:lnSpc>
                          <a:spcPct val="115000"/>
                        </a:lnSpc>
                        <a:spcBef>
                          <a:spcPts val="300"/>
                        </a:spcBef>
                        <a:spcAft>
                          <a:spcPts val="1200"/>
                        </a:spcAft>
                        <a:buClr>
                          <a:schemeClr val="dk1"/>
                        </a:buClr>
                        <a:buSzPts val="1100"/>
                        <a:buFont typeface="Arial"/>
                        <a:buNone/>
                      </a:pPr>
                      <a:r>
                        <a:rPr lang="en" sz="1200" u="sng">
                          <a:solidFill>
                            <a:schemeClr val="accent5"/>
                          </a:solidFill>
                          <a:hlinkClick r:id="rId4"/>
                        </a:rPr>
                        <a:t>GandCrab</a:t>
                      </a:r>
                      <a:endParaRPr/>
                    </a:p>
                  </a:txBody>
                  <a:tcPr marT="91425" marB="91425" marR="91425" marL="27430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tcPr>
                </a:tc>
              </a:tr>
              <a:tr h="473500">
                <a:tc>
                  <a:txBody>
                    <a:bodyPr/>
                    <a:lstStyle/>
                    <a:p>
                      <a:pPr indent="0" lvl="0" marL="0" rtl="0" algn="l">
                        <a:lnSpc>
                          <a:spcPct val="115000"/>
                        </a:lnSpc>
                        <a:spcBef>
                          <a:spcPts val="300"/>
                        </a:spcBef>
                        <a:spcAft>
                          <a:spcPts val="1200"/>
                        </a:spcAft>
                        <a:buNone/>
                      </a:pPr>
                      <a:r>
                        <a:rPr lang="en" sz="1200" u="sng">
                          <a:solidFill>
                            <a:srgbClr val="0366D6"/>
                          </a:solidFill>
                          <a:hlinkClick r:id="rId5"/>
                        </a:rPr>
                        <a:t>Cryptominer</a:t>
                      </a:r>
                      <a:endParaRPr/>
                    </a:p>
                  </a:txBody>
                  <a:tcPr marT="91425" marB="91425" marR="91425" marL="27430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tcPr>
                </a:tc>
              </a:tr>
              <a:tr h="524450">
                <a:tc>
                  <a:txBody>
                    <a:bodyPr/>
                    <a:lstStyle/>
                    <a:p>
                      <a:pPr indent="0" lvl="0" marL="0" rtl="0" algn="l">
                        <a:lnSpc>
                          <a:spcPct val="115000"/>
                        </a:lnSpc>
                        <a:spcBef>
                          <a:spcPts val="300"/>
                        </a:spcBef>
                        <a:spcAft>
                          <a:spcPts val="1200"/>
                        </a:spcAft>
                        <a:buNone/>
                      </a:pPr>
                      <a:r>
                        <a:rPr lang="en" sz="1200" u="sng">
                          <a:solidFill>
                            <a:srgbClr val="0366D6"/>
                          </a:solidFill>
                          <a:hlinkClick r:id="rId6"/>
                        </a:rPr>
                        <a:t>NotPetya</a:t>
                      </a:r>
                      <a:endParaRPr/>
                    </a:p>
                  </a:txBody>
                  <a:tcPr marT="91425" marB="91425" marR="91425" marL="27430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tcPr>
                </a:tc>
              </a:tr>
              <a:tr h="469600">
                <a:tc>
                  <a:txBody>
                    <a:bodyPr/>
                    <a:lstStyle/>
                    <a:p>
                      <a:pPr indent="0" lvl="0" marL="0" rtl="0" algn="l">
                        <a:lnSpc>
                          <a:spcPct val="115000"/>
                        </a:lnSpc>
                        <a:spcBef>
                          <a:spcPts val="300"/>
                        </a:spcBef>
                        <a:spcAft>
                          <a:spcPts val="0"/>
                        </a:spcAft>
                        <a:buNone/>
                      </a:pPr>
                      <a:r>
                        <a:rPr lang="en" sz="1200" u="sng">
                          <a:solidFill>
                            <a:srgbClr val="0366D6"/>
                          </a:solidFill>
                          <a:hlinkClick r:id="rId7"/>
                        </a:rPr>
                        <a:t>Satan</a:t>
                      </a:r>
                      <a:endParaRPr sz="1200" u="sng">
                        <a:solidFill>
                          <a:srgbClr val="0366D6"/>
                        </a:solidFill>
                        <a:hlinkClick r:id="rId8"/>
                      </a:endParaRPr>
                    </a:p>
                    <a:p>
                      <a:pPr indent="0" lvl="0" marL="0" rtl="0" algn="l">
                        <a:spcBef>
                          <a:spcPts val="1200"/>
                        </a:spcBef>
                        <a:spcAft>
                          <a:spcPts val="0"/>
                        </a:spcAft>
                        <a:buNone/>
                      </a:pPr>
                      <a:r>
                        <a:t/>
                      </a:r>
                      <a:endParaRPr>
                        <a:solidFill>
                          <a:schemeClr val="dk1"/>
                        </a:solidFill>
                      </a:endParaRPr>
                    </a:p>
                  </a:txBody>
                  <a:tcPr marT="91425" marB="91425" marR="91425" marL="27430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tcPr>
                </a:tc>
              </a:tr>
            </a:tbl>
          </a:graphicData>
        </a:graphic>
      </p:graphicFrame>
      <p:sp>
        <p:nvSpPr>
          <p:cNvPr id="172" name="Google Shape;172;p37"/>
          <p:cNvSpPr txBox="1"/>
          <p:nvPr/>
        </p:nvSpPr>
        <p:spPr>
          <a:xfrm>
            <a:off x="399150" y="4336175"/>
            <a:ext cx="50817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Note: Links are to the malware analyses run on Any.run</a:t>
            </a:r>
            <a:endParaRPr i="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